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370" r:id="rId3"/>
    <p:sldId id="288" r:id="rId4"/>
    <p:sldId id="296" r:id="rId5"/>
    <p:sldId id="294" r:id="rId6"/>
    <p:sldId id="350" r:id="rId7"/>
    <p:sldId id="349" r:id="rId8"/>
    <p:sldId id="352" r:id="rId9"/>
    <p:sldId id="358" r:id="rId10"/>
    <p:sldId id="357" r:id="rId11"/>
    <p:sldId id="359" r:id="rId12"/>
    <p:sldId id="361" r:id="rId13"/>
    <p:sldId id="362" r:id="rId14"/>
    <p:sldId id="363" r:id="rId15"/>
    <p:sldId id="364" r:id="rId16"/>
    <p:sldId id="365" r:id="rId17"/>
    <p:sldId id="298" r:id="rId18"/>
    <p:sldId id="373" r:id="rId19"/>
    <p:sldId id="299" r:id="rId20"/>
    <p:sldId id="369" r:id="rId21"/>
    <p:sldId id="371" r:id="rId22"/>
    <p:sldId id="367" r:id="rId23"/>
  </p:sldIdLst>
  <p:sldSz cx="12192000" cy="6858000"/>
  <p:notesSz cx="6858000" cy="9144000"/>
  <p:embeddedFontLst>
    <p:embeddedFont>
      <p:font typeface="等线" panose="02010600030101010101" pitchFamily="2" charset="-122"/>
      <p:regular r:id="rId25"/>
      <p:bold r:id="rId26"/>
    </p:embeddedFont>
    <p:embeddedFont>
      <p:font typeface="Open Sans" panose="020B0604020202020204" charset="0"/>
      <p:regular r:id="rId27"/>
      <p:bold r:id="rId28"/>
      <p:italic r:id="rId29"/>
      <p:boldItalic r:id="rId30"/>
    </p:embeddedFont>
    <p:embeddedFont>
      <p:font typeface="Roboto" panose="020B0604020202020204" charset="0"/>
      <p:regular r:id="rId31"/>
      <p:bold r:id="rId32"/>
      <p:italic r:id="rId33"/>
      <p:bold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2E2E"/>
    <a:srgbClr val="DE6C6C"/>
    <a:srgbClr val="D56D4D"/>
    <a:srgbClr val="3B404A"/>
    <a:srgbClr val="202833"/>
    <a:srgbClr val="E50914"/>
    <a:srgbClr val="475F77"/>
    <a:srgbClr val="D9112E"/>
    <a:srgbClr val="EE1C39"/>
    <a:srgbClr val="FAA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3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 Sharon" userId="7e55fc08-1fa1-479d-871a-012817fa981e" providerId="ADAL" clId="{4A27A6C0-1EA4-4F8F-B1D0-844A2DCDEEFA}"/>
    <pc:docChg chg="modSld">
      <pc:chgData name="Xu, Sharon" userId="7e55fc08-1fa1-479d-871a-012817fa981e" providerId="ADAL" clId="{4A27A6C0-1EA4-4F8F-B1D0-844A2DCDEEFA}" dt="2019-02-26T18:58:58.100" v="27" actId="14100"/>
      <pc:docMkLst>
        <pc:docMk/>
      </pc:docMkLst>
      <pc:sldChg chg="modSp">
        <pc:chgData name="Xu, Sharon" userId="7e55fc08-1fa1-479d-871a-012817fa981e" providerId="ADAL" clId="{4A27A6C0-1EA4-4F8F-B1D0-844A2DCDEEFA}" dt="2019-02-26T18:58:58.100" v="27" actId="14100"/>
        <pc:sldMkLst>
          <pc:docMk/>
          <pc:sldMk cId="1484654452" sldId="298"/>
        </pc:sldMkLst>
        <pc:spChg chg="mod">
          <ac:chgData name="Xu, Sharon" userId="7e55fc08-1fa1-479d-871a-012817fa981e" providerId="ADAL" clId="{4A27A6C0-1EA4-4F8F-B1D0-844A2DCDEEFA}" dt="2019-02-26T18:58:44.729" v="17" actId="14100"/>
          <ac:spMkLst>
            <pc:docMk/>
            <pc:sldMk cId="1484654452" sldId="298"/>
            <ac:spMk id="1027" creationId="{87D4DB96-00F8-4403-A7EF-6CD2EC159C18}"/>
          </ac:spMkLst>
        </pc:spChg>
        <pc:spChg chg="mod">
          <ac:chgData name="Xu, Sharon" userId="7e55fc08-1fa1-479d-871a-012817fa981e" providerId="ADAL" clId="{4A27A6C0-1EA4-4F8F-B1D0-844A2DCDEEFA}" dt="2019-02-26T18:58:58.100" v="27" actId="14100"/>
          <ac:spMkLst>
            <pc:docMk/>
            <pc:sldMk cId="1484654452" sldId="298"/>
            <ac:spMk id="1029" creationId="{2B69F94E-68B7-45A8-9CA1-2A6715A66CE9}"/>
          </ac:spMkLst>
        </pc:spChg>
      </pc:sldChg>
    </pc:docChg>
  </pc:docChgLst>
  <pc:docChgLst>
    <pc:chgData name="Xu, Sharon" userId="7e55fc08-1fa1-479d-871a-012817fa981e" providerId="ADAL" clId="{5747CE82-76AF-474E-947F-529FB4349747}"/>
    <pc:docChg chg="undo custSel modSld">
      <pc:chgData name="Xu, Sharon" userId="7e55fc08-1fa1-479d-871a-012817fa981e" providerId="ADAL" clId="{5747CE82-76AF-474E-947F-529FB4349747}" dt="2018-11-28T16:49:22.862" v="505" actId="207"/>
      <pc:docMkLst>
        <pc:docMk/>
      </pc:docMkLst>
      <pc:sldChg chg="modSp">
        <pc:chgData name="Xu, Sharon" userId="7e55fc08-1fa1-479d-871a-012817fa981e" providerId="ADAL" clId="{5747CE82-76AF-474E-947F-529FB4349747}" dt="2018-11-28T16:49:22.862" v="505" actId="207"/>
        <pc:sldMkLst>
          <pc:docMk/>
          <pc:sldMk cId="2004728381" sldId="294"/>
        </pc:sldMkLst>
        <pc:spChg chg="mod">
          <ac:chgData name="Xu, Sharon" userId="7e55fc08-1fa1-479d-871a-012817fa981e" providerId="ADAL" clId="{5747CE82-76AF-474E-947F-529FB4349747}" dt="2018-11-28T16:49:22.862" v="505" actId="207"/>
          <ac:spMkLst>
            <pc:docMk/>
            <pc:sldMk cId="2004728381" sldId="294"/>
            <ac:spMk id="10" creationId="{00000000-0000-0000-0000-000000000000}"/>
          </ac:spMkLst>
        </pc:spChg>
      </pc:sldChg>
      <pc:sldChg chg="addSp delSp modSp">
        <pc:chgData name="Xu, Sharon" userId="7e55fc08-1fa1-479d-871a-012817fa981e" providerId="ADAL" clId="{5747CE82-76AF-474E-947F-529FB4349747}" dt="2018-11-28T16:49:08.092" v="504" actId="14100"/>
        <pc:sldMkLst>
          <pc:docMk/>
          <pc:sldMk cId="1484654452" sldId="298"/>
        </pc:sldMkLst>
        <pc:spChg chg="mod">
          <ac:chgData name="Xu, Sharon" userId="7e55fc08-1fa1-479d-871a-012817fa981e" providerId="ADAL" clId="{5747CE82-76AF-474E-947F-529FB4349747}" dt="2018-11-28T16:47:29.602" v="467" actId="20577"/>
          <ac:spMkLst>
            <pc:docMk/>
            <pc:sldMk cId="1484654452" sldId="298"/>
            <ac:spMk id="2" creationId="{A16041A7-3FD2-475A-89CE-F6F886B8A062}"/>
          </ac:spMkLst>
        </pc:spChg>
        <pc:spChg chg="mod">
          <ac:chgData name="Xu, Sharon" userId="7e55fc08-1fa1-479d-871a-012817fa981e" providerId="ADAL" clId="{5747CE82-76AF-474E-947F-529FB4349747}" dt="2018-11-28T16:48:10.523" v="503" actId="20577"/>
          <ac:spMkLst>
            <pc:docMk/>
            <pc:sldMk cId="1484654452" sldId="298"/>
            <ac:spMk id="4" creationId="{60681F77-8D62-4C84-A5FB-AD50DDD498D3}"/>
          </ac:spMkLst>
        </pc:spChg>
        <pc:spChg chg="mod">
          <ac:chgData name="Xu, Sharon" userId="7e55fc08-1fa1-479d-871a-012817fa981e" providerId="ADAL" clId="{5747CE82-76AF-474E-947F-529FB4349747}" dt="2018-11-28T16:47:37.398" v="474" actId="20577"/>
          <ac:spMkLst>
            <pc:docMk/>
            <pc:sldMk cId="1484654452" sldId="298"/>
            <ac:spMk id="5" creationId="{BCCD5931-D25A-4A60-8F0A-2D20A78E4250}"/>
          </ac:spMkLst>
        </pc:spChg>
        <pc:spChg chg="mod">
          <ac:chgData name="Xu, Sharon" userId="7e55fc08-1fa1-479d-871a-012817fa981e" providerId="ADAL" clId="{5747CE82-76AF-474E-947F-529FB4349747}" dt="2018-11-28T16:47:10.225" v="461" actId="1076"/>
          <ac:spMkLst>
            <pc:docMk/>
            <pc:sldMk cId="1484654452" sldId="298"/>
            <ac:spMk id="9" creationId="{BC27DE5D-C409-45BC-AD4F-0E15256C0B95}"/>
          </ac:spMkLst>
        </pc:spChg>
        <pc:spChg chg="mod">
          <ac:chgData name="Xu, Sharon" userId="7e55fc08-1fa1-479d-871a-012817fa981e" providerId="ADAL" clId="{5747CE82-76AF-474E-947F-529FB4349747}" dt="2018-11-28T16:47:41.716" v="478" actId="20577"/>
          <ac:spMkLst>
            <pc:docMk/>
            <pc:sldMk cId="1484654452" sldId="298"/>
            <ac:spMk id="13" creationId="{EBF11D2C-A2EC-4E41-AAEA-D4B941C99278}"/>
          </ac:spMkLst>
        </pc:spChg>
        <pc:spChg chg="mod">
          <ac:chgData name="Xu, Sharon" userId="7e55fc08-1fa1-479d-871a-012817fa981e" providerId="ADAL" clId="{5747CE82-76AF-474E-947F-529FB4349747}" dt="2018-11-28T09:42:31.788" v="248" actId="1035"/>
          <ac:spMkLst>
            <pc:docMk/>
            <pc:sldMk cId="1484654452" sldId="298"/>
            <ac:spMk id="14" creationId="{C9BE38FA-673D-4218-B267-5F3516DFE2E3}"/>
          </ac:spMkLst>
        </pc:spChg>
        <pc:spChg chg="mod">
          <ac:chgData name="Xu, Sharon" userId="7e55fc08-1fa1-479d-871a-012817fa981e" providerId="ADAL" clId="{5747CE82-76AF-474E-947F-529FB4349747}" dt="2018-11-28T09:42:31.788" v="248" actId="1035"/>
          <ac:spMkLst>
            <pc:docMk/>
            <pc:sldMk cId="1484654452" sldId="298"/>
            <ac:spMk id="15" creationId="{473D2B5D-19A8-4E8A-B598-1721C9B70306}"/>
          </ac:spMkLst>
        </pc:spChg>
        <pc:spChg chg="mod">
          <ac:chgData name="Xu, Sharon" userId="7e55fc08-1fa1-479d-871a-012817fa981e" providerId="ADAL" clId="{5747CE82-76AF-474E-947F-529FB4349747}" dt="2018-11-28T09:42:31.788" v="248" actId="1035"/>
          <ac:spMkLst>
            <pc:docMk/>
            <pc:sldMk cId="1484654452" sldId="298"/>
            <ac:spMk id="25" creationId="{69350201-A16B-4E4A-863D-49AD44D7A6CB}"/>
          </ac:spMkLst>
        </pc:spChg>
        <pc:spChg chg="mod">
          <ac:chgData name="Xu, Sharon" userId="7e55fc08-1fa1-479d-871a-012817fa981e" providerId="ADAL" clId="{5747CE82-76AF-474E-947F-529FB4349747}" dt="2018-11-28T09:40:40.370" v="219" actId="1076"/>
          <ac:spMkLst>
            <pc:docMk/>
            <pc:sldMk cId="1484654452" sldId="298"/>
            <ac:spMk id="41" creationId="{E8A6D239-B7A0-4F63-AA43-C4223098EB35}"/>
          </ac:spMkLst>
        </pc:spChg>
        <pc:spChg chg="mod">
          <ac:chgData name="Xu, Sharon" userId="7e55fc08-1fa1-479d-871a-012817fa981e" providerId="ADAL" clId="{5747CE82-76AF-474E-947F-529FB4349747}" dt="2018-11-28T09:27:57.292" v="93" actId="20577"/>
          <ac:spMkLst>
            <pc:docMk/>
            <pc:sldMk cId="1484654452" sldId="298"/>
            <ac:spMk id="45" creationId="{97D533BC-9BE5-422C-89BE-0C854E0F61FB}"/>
          </ac:spMkLst>
        </pc:spChg>
        <pc:spChg chg="mod">
          <ac:chgData name="Xu, Sharon" userId="7e55fc08-1fa1-479d-871a-012817fa981e" providerId="ADAL" clId="{5747CE82-76AF-474E-947F-529FB4349747}" dt="2018-11-28T16:47:01.580" v="459" actId="1037"/>
          <ac:spMkLst>
            <pc:docMk/>
            <pc:sldMk cId="1484654452" sldId="298"/>
            <ac:spMk id="46" creationId="{62773C8B-52D4-4E5A-A282-5AA30E177B05}"/>
          </ac:spMkLst>
        </pc:spChg>
        <pc:spChg chg="mod">
          <ac:chgData name="Xu, Sharon" userId="7e55fc08-1fa1-479d-871a-012817fa981e" providerId="ADAL" clId="{5747CE82-76AF-474E-947F-529FB4349747}" dt="2018-11-28T16:47:01.580" v="459" actId="1037"/>
          <ac:spMkLst>
            <pc:docMk/>
            <pc:sldMk cId="1484654452" sldId="298"/>
            <ac:spMk id="54" creationId="{C6DB4DD0-5D02-4CAE-97CD-75CD7FF20AC4}"/>
          </ac:spMkLst>
        </pc:spChg>
        <pc:spChg chg="del mod">
          <ac:chgData name="Xu, Sharon" userId="7e55fc08-1fa1-479d-871a-012817fa981e" providerId="ADAL" clId="{5747CE82-76AF-474E-947F-529FB4349747}" dt="2018-11-28T09:47:57.717" v="341" actId="478"/>
          <ac:spMkLst>
            <pc:docMk/>
            <pc:sldMk cId="1484654452" sldId="298"/>
            <ac:spMk id="55" creationId="{2411F285-92A2-41D5-B33E-D602F7642B2F}"/>
          </ac:spMkLst>
        </pc:spChg>
        <pc:spChg chg="mod">
          <ac:chgData name="Xu, Sharon" userId="7e55fc08-1fa1-479d-871a-012817fa981e" providerId="ADAL" clId="{5747CE82-76AF-474E-947F-529FB4349747}" dt="2018-11-28T09:42:16.790" v="224" actId="1076"/>
          <ac:spMkLst>
            <pc:docMk/>
            <pc:sldMk cId="1484654452" sldId="298"/>
            <ac:spMk id="57" creationId="{E9533A0A-0C32-442F-A027-FDEB5D9ABACD}"/>
          </ac:spMkLst>
        </pc:spChg>
        <pc:spChg chg="mod">
          <ac:chgData name="Xu, Sharon" userId="7e55fc08-1fa1-479d-871a-012817fa981e" providerId="ADAL" clId="{5747CE82-76AF-474E-947F-529FB4349747}" dt="2018-11-28T15:17:58.406" v="407" actId="20577"/>
          <ac:spMkLst>
            <pc:docMk/>
            <pc:sldMk cId="1484654452" sldId="298"/>
            <ac:spMk id="89" creationId="{21092587-91AC-4CA0-B875-2988B6421894}"/>
          </ac:spMkLst>
        </pc:spChg>
        <pc:spChg chg="add mod">
          <ac:chgData name="Xu, Sharon" userId="7e55fc08-1fa1-479d-871a-012817fa981e" providerId="ADAL" clId="{5747CE82-76AF-474E-947F-529FB4349747}" dt="2018-11-28T15:15:55.269" v="381" actId="1076"/>
          <ac:spMkLst>
            <pc:docMk/>
            <pc:sldMk cId="1484654452" sldId="298"/>
            <ac:spMk id="92" creationId="{D22C208C-874A-4BB0-94CA-164644C699CB}"/>
          </ac:spMkLst>
        </pc:spChg>
        <pc:spChg chg="add mod">
          <ac:chgData name="Xu, Sharon" userId="7e55fc08-1fa1-479d-871a-012817fa981e" providerId="ADAL" clId="{5747CE82-76AF-474E-947F-529FB4349747}" dt="2018-11-28T16:46:40.282" v="444" actId="1076"/>
          <ac:spMkLst>
            <pc:docMk/>
            <pc:sldMk cId="1484654452" sldId="298"/>
            <ac:spMk id="93" creationId="{7F8970BB-0DB2-4ACB-A1A1-C489A25B3022}"/>
          </ac:spMkLst>
        </pc:spChg>
        <pc:spChg chg="add mod">
          <ac:chgData name="Xu, Sharon" userId="7e55fc08-1fa1-479d-871a-012817fa981e" providerId="ADAL" clId="{5747CE82-76AF-474E-947F-529FB4349747}" dt="2018-11-28T16:47:01.580" v="459" actId="1037"/>
          <ac:spMkLst>
            <pc:docMk/>
            <pc:sldMk cId="1484654452" sldId="298"/>
            <ac:spMk id="101" creationId="{4A9C4548-1B75-415A-9200-6AA6DC5B11D9}"/>
          </ac:spMkLst>
        </pc:spChg>
        <pc:spChg chg="add del mod">
          <ac:chgData name="Xu, Sharon" userId="7e55fc08-1fa1-479d-871a-012817fa981e" providerId="ADAL" clId="{5747CE82-76AF-474E-947F-529FB4349747}" dt="2018-11-28T09:38:48.665" v="173"/>
          <ac:spMkLst>
            <pc:docMk/>
            <pc:sldMk cId="1484654452" sldId="298"/>
            <ac:spMk id="1025" creationId="{3FA2553D-5924-4764-BE5D-72ACC2EAE09E}"/>
          </ac:spMkLst>
        </pc:spChg>
        <pc:spChg chg="add del mod">
          <ac:chgData name="Xu, Sharon" userId="7e55fc08-1fa1-479d-871a-012817fa981e" providerId="ADAL" clId="{5747CE82-76AF-474E-947F-529FB4349747}" dt="2018-11-28T09:38:57.446" v="176"/>
          <ac:spMkLst>
            <pc:docMk/>
            <pc:sldMk cId="1484654452" sldId="298"/>
            <ac:spMk id="1026" creationId="{4AB9A81F-6FC0-4D53-8A71-A4276F6C7B4A}"/>
          </ac:spMkLst>
        </pc:spChg>
        <pc:spChg chg="add mod">
          <ac:chgData name="Xu, Sharon" userId="7e55fc08-1fa1-479d-871a-012817fa981e" providerId="ADAL" clId="{5747CE82-76AF-474E-947F-529FB4349747}" dt="2018-11-28T16:47:01.580" v="459" actId="1037"/>
          <ac:spMkLst>
            <pc:docMk/>
            <pc:sldMk cId="1484654452" sldId="298"/>
            <ac:spMk id="1027" creationId="{87D4DB96-00F8-4403-A7EF-6CD2EC159C18}"/>
          </ac:spMkLst>
        </pc:spChg>
        <pc:spChg chg="add mod">
          <ac:chgData name="Xu, Sharon" userId="7e55fc08-1fa1-479d-871a-012817fa981e" providerId="ADAL" clId="{5747CE82-76AF-474E-947F-529FB4349747}" dt="2018-11-28T16:47:23.349" v="463" actId="1076"/>
          <ac:spMkLst>
            <pc:docMk/>
            <pc:sldMk cId="1484654452" sldId="298"/>
            <ac:spMk id="1029" creationId="{2B69F94E-68B7-45A8-9CA1-2A6715A66CE9}"/>
          </ac:spMkLst>
        </pc:spChg>
        <pc:spChg chg="add mod">
          <ac:chgData name="Xu, Sharon" userId="7e55fc08-1fa1-479d-871a-012817fa981e" providerId="ADAL" clId="{5747CE82-76AF-474E-947F-529FB4349747}" dt="2018-11-28T16:47:01.580" v="459" actId="1037"/>
          <ac:spMkLst>
            <pc:docMk/>
            <pc:sldMk cId="1484654452" sldId="298"/>
            <ac:spMk id="1033" creationId="{4B340844-AD08-464E-8C53-EB10F9053A59}"/>
          </ac:spMkLst>
        </pc:spChg>
        <pc:grpChg chg="mod">
          <ac:chgData name="Xu, Sharon" userId="7e55fc08-1fa1-479d-871a-012817fa981e" providerId="ADAL" clId="{5747CE82-76AF-474E-947F-529FB4349747}" dt="2018-11-28T16:47:01.580" v="459" actId="1037"/>
          <ac:grpSpMkLst>
            <pc:docMk/>
            <pc:sldMk cId="1484654452" sldId="298"/>
            <ac:grpSpMk id="39" creationId="{D9C7E11D-CCA5-49D2-BD89-C2CCBA2B4A15}"/>
          </ac:grpSpMkLst>
        </pc:grpChg>
        <pc:cxnChg chg="mod">
          <ac:chgData name="Xu, Sharon" userId="7e55fc08-1fa1-479d-871a-012817fa981e" providerId="ADAL" clId="{5747CE82-76AF-474E-947F-529FB4349747}" dt="2018-11-28T16:47:05.997" v="460" actId="14100"/>
          <ac:cxnSpMkLst>
            <pc:docMk/>
            <pc:sldMk cId="1484654452" sldId="298"/>
            <ac:cxnSpMk id="36" creationId="{B52BBB02-90C4-49F1-A08B-173C1D5E952A}"/>
          </ac:cxnSpMkLst>
        </pc:cxnChg>
        <pc:cxnChg chg="mod">
          <ac:chgData name="Xu, Sharon" userId="7e55fc08-1fa1-479d-871a-012817fa981e" providerId="ADAL" clId="{5747CE82-76AF-474E-947F-529FB4349747}" dt="2018-11-28T09:42:31.788" v="248" actId="1035"/>
          <ac:cxnSpMkLst>
            <pc:docMk/>
            <pc:sldMk cId="1484654452" sldId="298"/>
            <ac:cxnSpMk id="53" creationId="{701D7612-14C6-450A-B9B9-3C4ECBB3D585}"/>
          </ac:cxnSpMkLst>
        </pc:cxnChg>
        <pc:cxnChg chg="mod">
          <ac:chgData name="Xu, Sharon" userId="7e55fc08-1fa1-479d-871a-012817fa981e" providerId="ADAL" clId="{5747CE82-76AF-474E-947F-529FB4349747}" dt="2018-11-28T16:49:08.092" v="504" actId="14100"/>
          <ac:cxnSpMkLst>
            <pc:docMk/>
            <pc:sldMk cId="1484654452" sldId="298"/>
            <ac:cxnSpMk id="56" creationId="{E3992968-0809-41F9-A615-93C528344C3B}"/>
          </ac:cxnSpMkLst>
        </pc:cxnChg>
        <pc:cxnChg chg="mod">
          <ac:chgData name="Xu, Sharon" userId="7e55fc08-1fa1-479d-871a-012817fa981e" providerId="ADAL" clId="{5747CE82-76AF-474E-947F-529FB4349747}" dt="2018-11-28T09:42:31.788" v="248" actId="1035"/>
          <ac:cxnSpMkLst>
            <pc:docMk/>
            <pc:sldMk cId="1484654452" sldId="298"/>
            <ac:cxnSpMk id="94" creationId="{D4170AC3-9B1A-45AE-B689-05F640185AA4}"/>
          </ac:cxnSpMkLst>
        </pc:cxnChg>
        <pc:cxnChg chg="add mod">
          <ac:chgData name="Xu, Sharon" userId="7e55fc08-1fa1-479d-871a-012817fa981e" providerId="ADAL" clId="{5747CE82-76AF-474E-947F-529FB4349747}" dt="2018-11-28T16:47:01.580" v="459" actId="1037"/>
          <ac:cxnSpMkLst>
            <pc:docMk/>
            <pc:sldMk cId="1484654452" sldId="298"/>
            <ac:cxnSpMk id="106" creationId="{794CE887-7BED-4536-8B9A-F4BFAC099BCB}"/>
          </ac:cxnSpMkLst>
        </pc:cxnChg>
      </pc:sldChg>
      <pc:sldChg chg="addSp delSp modSp">
        <pc:chgData name="Xu, Sharon" userId="7e55fc08-1fa1-479d-871a-012817fa981e" providerId="ADAL" clId="{5747CE82-76AF-474E-947F-529FB4349747}" dt="2018-11-28T14:37:34.346" v="379" actId="167"/>
        <pc:sldMkLst>
          <pc:docMk/>
          <pc:sldMk cId="1504158642" sldId="373"/>
        </pc:sldMkLst>
        <pc:spChg chg="mod">
          <ac:chgData name="Xu, Sharon" userId="7e55fc08-1fa1-479d-871a-012817fa981e" providerId="ADAL" clId="{5747CE82-76AF-474E-947F-529FB4349747}" dt="2018-11-28T09:13:09.126" v="87" actId="20577"/>
          <ac:spMkLst>
            <pc:docMk/>
            <pc:sldMk cId="1504158642" sldId="373"/>
            <ac:spMk id="35" creationId="{7DCA3E96-3ACE-46D8-AD6E-3C2F458FE59E}"/>
          </ac:spMkLst>
        </pc:spChg>
        <pc:picChg chg="ord">
          <ac:chgData name="Xu, Sharon" userId="7e55fc08-1fa1-479d-871a-012817fa981e" providerId="ADAL" clId="{5747CE82-76AF-474E-947F-529FB4349747}" dt="2018-11-28T14:37:21.941" v="373" actId="170"/>
          <ac:picMkLst>
            <pc:docMk/>
            <pc:sldMk cId="1504158642" sldId="373"/>
            <ac:picMk id="1030" creationId="{8E2F308B-BF08-4E4A-907D-C48258FD0839}"/>
          </ac:picMkLst>
        </pc:picChg>
        <pc:picChg chg="del">
          <ac:chgData name="Xu, Sharon" userId="7e55fc08-1fa1-479d-871a-012817fa981e" providerId="ADAL" clId="{5747CE82-76AF-474E-947F-529FB4349747}" dt="2018-11-28T14:36:58.282" v="368" actId="478"/>
          <ac:picMkLst>
            <pc:docMk/>
            <pc:sldMk cId="1504158642" sldId="373"/>
            <ac:picMk id="1032" creationId="{3F72B751-7EA3-4FC8-BA83-75D503F75B94}"/>
          </ac:picMkLst>
        </pc:picChg>
        <pc:picChg chg="add mod ord">
          <ac:chgData name="Xu, Sharon" userId="7e55fc08-1fa1-479d-871a-012817fa981e" providerId="ADAL" clId="{5747CE82-76AF-474E-947F-529FB4349747}" dt="2018-11-28T14:37:34.346" v="379" actId="167"/>
          <ac:picMkLst>
            <pc:docMk/>
            <pc:sldMk cId="1504158642" sldId="373"/>
            <ac:picMk id="2050" creationId="{AB1D9B3D-378D-4500-80B6-2228CB810A00}"/>
          </ac:picMkLst>
        </pc:picChg>
        <pc:cxnChg chg="mod">
          <ac:chgData name="Xu, Sharon" userId="7e55fc08-1fa1-479d-871a-012817fa981e" providerId="ADAL" clId="{5747CE82-76AF-474E-947F-529FB4349747}" dt="2018-11-28T09:13:57.150" v="88" actId="1076"/>
          <ac:cxnSpMkLst>
            <pc:docMk/>
            <pc:sldMk cId="1504158642" sldId="373"/>
            <ac:cxnSpMk id="37" creationId="{16FA72DA-99F5-48D8-9608-08EB440CD2EC}"/>
          </ac:cxnSpMkLst>
        </pc:cxn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4F77F-5171-4133-B974-E6C3FB9860DA}" type="datetimeFigureOut">
              <a:rPr lang="zh-CN" altLang="en-US" smtClean="0"/>
              <a:t>2019/2/23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E8086-5501-4AF9-B62F-E3CC9633F955}" type="slidenum">
              <a:rPr lang="zh-CN" altLang="en-US" smtClean="0"/>
              <a:t>‹#›</a:t>
            </a:fld>
            <a:endParaRPr lang="zh-CN" altLang="en-US"/>
          </a:p>
        </p:txBody>
      </p:sp>
    </p:spTree>
    <p:extLst>
      <p:ext uri="{BB962C8B-B14F-4D97-AF65-F5344CB8AC3E}">
        <p14:creationId xmlns:p14="http://schemas.microsoft.com/office/powerpoint/2010/main" val="415008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t>1</a:t>
            </a:fld>
            <a:endParaRPr lang="zh-CN" altLang="en-US"/>
          </a:p>
        </p:txBody>
      </p:sp>
    </p:spTree>
    <p:extLst>
      <p:ext uri="{BB962C8B-B14F-4D97-AF65-F5344CB8AC3E}">
        <p14:creationId xmlns:p14="http://schemas.microsoft.com/office/powerpoint/2010/main" val="3123468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t>3</a:t>
            </a:fld>
            <a:endParaRPr lang="zh-CN" altLang="en-US"/>
          </a:p>
        </p:txBody>
      </p:sp>
    </p:spTree>
    <p:extLst>
      <p:ext uri="{BB962C8B-B14F-4D97-AF65-F5344CB8AC3E}">
        <p14:creationId xmlns:p14="http://schemas.microsoft.com/office/powerpoint/2010/main" val="97823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E8086-5501-4AF9-B62F-E3CC9633F955}" type="slidenum">
              <a:rPr lang="zh-CN" altLang="en-US" smtClean="0"/>
              <a:t>17</a:t>
            </a:fld>
            <a:endParaRPr lang="zh-CN" altLang="en-US"/>
          </a:p>
        </p:txBody>
      </p:sp>
    </p:spTree>
    <p:extLst>
      <p:ext uri="{BB962C8B-B14F-4D97-AF65-F5344CB8AC3E}">
        <p14:creationId xmlns:p14="http://schemas.microsoft.com/office/powerpoint/2010/main" val="373095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00243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88848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192127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46712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447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329876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12471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27657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429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14399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757515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2019/2/23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97106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1D162-5CE8-46AE-8329-82B7EA1D14FD}" type="datetimeFigureOut">
              <a:rPr lang="zh-CN" altLang="en-US" smtClean="0"/>
              <a:t>2019/2/23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244856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8.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4.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9.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9.png"/><Relationship Id="rId7"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8.wmf"/><Relationship Id="rId4" Type="http://schemas.openxmlformats.org/officeDocument/2006/relationships/image" Target="../media/image50.png"/><Relationship Id="rId9"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4.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e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EA7D41-DEE9-4F89-B97C-890894D8D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8" name="文本框 47"/>
          <p:cNvSpPr txBox="1"/>
          <p:nvPr/>
        </p:nvSpPr>
        <p:spPr>
          <a:xfrm>
            <a:off x="257453" y="4698692"/>
            <a:ext cx="2920313" cy="523220"/>
          </a:xfrm>
          <a:prstGeom prst="rect">
            <a:avLst/>
          </a:prstGeom>
          <a:noFill/>
        </p:spPr>
        <p:txBody>
          <a:bodyPr wrap="square" rtlCol="0">
            <a:spAutoFit/>
          </a:bodyPr>
          <a:lstStyle/>
          <a:p>
            <a:r>
              <a:rPr lang="en-US" altLang="zh-CN" sz="1400">
                <a:solidFill>
                  <a:schemeClr val="bg1">
                    <a:lumMod val="95000"/>
                  </a:schemeClr>
                </a:solidFill>
                <a:latin typeface="Arial" panose="020B0604020202020204" pitchFamily="34" charset="0"/>
                <a:ea typeface="Open Sans Light" panose="020B0306030504020204" pitchFamily="34" charset="0"/>
                <a:cs typeface="Arial" panose="020B0604020202020204" pitchFamily="34" charset="0"/>
              </a:rPr>
              <a:t>Sameen Haroon   Abhishek Saha Sharon Xu            Zeyu Zhu</a:t>
            </a:r>
            <a:endParaRPr lang="zh-CN" altLang="en-US" sz="1400">
              <a:solidFill>
                <a:schemeClr val="bg1">
                  <a:lumMod val="9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32CFCF9-A69B-4ECF-84C4-5164D51412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881" y="-78728"/>
            <a:ext cx="1935332" cy="1088624"/>
          </a:xfrm>
          <a:prstGeom prst="rect">
            <a:avLst/>
          </a:prstGeom>
        </p:spPr>
      </p:pic>
      <p:sp>
        <p:nvSpPr>
          <p:cNvPr id="8" name="TextBox 7">
            <a:extLst>
              <a:ext uri="{FF2B5EF4-FFF2-40B4-BE49-F238E27FC236}">
                <a16:creationId xmlns:a16="http://schemas.microsoft.com/office/drawing/2014/main" id="{6E009D2C-A73E-417E-9DCB-DCBBC6B94C0B}"/>
              </a:ext>
            </a:extLst>
          </p:cNvPr>
          <p:cNvSpPr txBox="1"/>
          <p:nvPr/>
        </p:nvSpPr>
        <p:spPr>
          <a:xfrm>
            <a:off x="257453" y="2282336"/>
            <a:ext cx="7945515" cy="769441"/>
          </a:xfrm>
          <a:prstGeom prst="rect">
            <a:avLst/>
          </a:prstGeom>
          <a:noFill/>
        </p:spPr>
        <p:txBody>
          <a:bodyPr wrap="square" rtlCol="0">
            <a:spAutoFit/>
          </a:bodyPr>
          <a:lstStyle/>
          <a:p>
            <a:r>
              <a:rPr lang="en-US" sz="4400" b="1">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What should you see next?</a:t>
            </a:r>
          </a:p>
        </p:txBody>
      </p:sp>
      <p:sp>
        <p:nvSpPr>
          <p:cNvPr id="10" name="Rectangle 9">
            <a:extLst>
              <a:ext uri="{FF2B5EF4-FFF2-40B4-BE49-F238E27FC236}">
                <a16:creationId xmlns:a16="http://schemas.microsoft.com/office/drawing/2014/main" id="{3314A5E0-1E84-48D6-BDBF-F94EA160E5E4}"/>
              </a:ext>
            </a:extLst>
          </p:cNvPr>
          <p:cNvSpPr/>
          <p:nvPr/>
        </p:nvSpPr>
        <p:spPr>
          <a:xfrm>
            <a:off x="366094" y="4366452"/>
            <a:ext cx="992189" cy="229814"/>
          </a:xfrm>
          <a:prstGeom prst="rect">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kern="1500" spc="150">
                <a:solidFill>
                  <a:schemeClr val="accent2">
                    <a:lumMod val="20000"/>
                    <a:lumOff val="80000"/>
                  </a:schemeClr>
                </a:solidFill>
                <a:latin typeface="Arial" panose="020B0604020202020204" pitchFamily="34" charset="0"/>
                <a:cs typeface="Arial" panose="020B0604020202020204" pitchFamily="34" charset="0"/>
              </a:rPr>
              <a:t>Group 5</a:t>
            </a:r>
          </a:p>
        </p:txBody>
      </p:sp>
      <p:sp>
        <p:nvSpPr>
          <p:cNvPr id="9" name="Rectangle 8">
            <a:extLst>
              <a:ext uri="{FF2B5EF4-FFF2-40B4-BE49-F238E27FC236}">
                <a16:creationId xmlns:a16="http://schemas.microsoft.com/office/drawing/2014/main" id="{B835B84D-B151-4A57-8FB5-21A9A722230E}"/>
              </a:ext>
            </a:extLst>
          </p:cNvPr>
          <p:cNvSpPr/>
          <p:nvPr/>
        </p:nvSpPr>
        <p:spPr>
          <a:xfrm>
            <a:off x="257453" y="3071354"/>
            <a:ext cx="7250703" cy="369332"/>
          </a:xfrm>
          <a:prstGeom prst="rect">
            <a:avLst/>
          </a:prstGeom>
        </p:spPr>
        <p:txBody>
          <a:bodyPr wrap="none">
            <a:spAutoFit/>
          </a:bodyPr>
          <a:lstStyle/>
          <a:p>
            <a:r>
              <a:rPr lang="en-US" altLang="zh-CN">
                <a:solidFill>
                  <a:schemeClr val="bg1">
                    <a:lumMod val="95000"/>
                  </a:schemeClr>
                </a:solidFill>
                <a:latin typeface="Arial" panose="020B0604020202020204" pitchFamily="34" charset="0"/>
                <a:ea typeface="Open Sans Light" panose="020B0306030504020204" pitchFamily="34" charset="0"/>
                <a:cs typeface="Arial" panose="020B0604020202020204" pitchFamily="34" charset="0"/>
              </a:rPr>
              <a:t>Exploring network-based recommendation systems using Netflix data</a:t>
            </a:r>
            <a:endParaRPr lang="en-US"/>
          </a:p>
        </p:txBody>
      </p:sp>
    </p:spTree>
    <p:extLst>
      <p:ext uri="{BB962C8B-B14F-4D97-AF65-F5344CB8AC3E}">
        <p14:creationId xmlns:p14="http://schemas.microsoft.com/office/powerpoint/2010/main" val="2382019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10</a:t>
            </a:fld>
            <a:endParaRPr lang="zh-CN" altLang="en-US" sz="1800">
              <a:solidFill>
                <a:schemeClr val="bg1"/>
              </a:solidFill>
              <a:latin typeface="Roboto" pitchFamily="2" charset="0"/>
            </a:endParaRPr>
          </a:p>
        </p:txBody>
      </p:sp>
      <p:grpSp>
        <p:nvGrpSpPr>
          <p:cNvPr id="5" name="Group 4">
            <a:extLst>
              <a:ext uri="{FF2B5EF4-FFF2-40B4-BE49-F238E27FC236}">
                <a16:creationId xmlns:a16="http://schemas.microsoft.com/office/drawing/2014/main" id="{EDD98707-A6E1-413E-AFA8-84E41916116B}"/>
              </a:ext>
            </a:extLst>
          </p:cNvPr>
          <p:cNvGrpSpPr/>
          <p:nvPr/>
        </p:nvGrpSpPr>
        <p:grpSpPr>
          <a:xfrm>
            <a:off x="841519" y="1293601"/>
            <a:ext cx="4900201" cy="5156694"/>
            <a:chOff x="606807" y="1361234"/>
            <a:chExt cx="4900201" cy="5156694"/>
          </a:xfrm>
        </p:grpSpPr>
        <p:sp>
          <p:nvSpPr>
            <p:cNvPr id="22" name="Rectangle 21">
              <a:extLst>
                <a:ext uri="{FF2B5EF4-FFF2-40B4-BE49-F238E27FC236}">
                  <a16:creationId xmlns:a16="http://schemas.microsoft.com/office/drawing/2014/main" id="{AC4AB2A7-BB77-42E4-B35B-204AD2638998}"/>
                </a:ext>
              </a:extLst>
            </p:cNvPr>
            <p:cNvSpPr/>
            <p:nvPr/>
          </p:nvSpPr>
          <p:spPr>
            <a:xfrm>
              <a:off x="1427743" y="1361234"/>
              <a:ext cx="3258328" cy="338554"/>
            </a:xfrm>
            <a:prstGeom prst="rect">
              <a:avLst/>
            </a:prstGeom>
          </p:spPr>
          <p:txBody>
            <a:bodyPr wrap="none">
              <a:spAutoFit/>
            </a:bodyPr>
            <a:lstStyle/>
            <a:p>
              <a:r>
                <a:rPr lang="en-US" sz="1600" b="1"/>
                <a:t>User-Movie Bipartite Network</a:t>
              </a:r>
            </a:p>
          </p:txBody>
        </p:sp>
        <p:grpSp>
          <p:nvGrpSpPr>
            <p:cNvPr id="4" name="Group 3">
              <a:extLst>
                <a:ext uri="{FF2B5EF4-FFF2-40B4-BE49-F238E27FC236}">
                  <a16:creationId xmlns:a16="http://schemas.microsoft.com/office/drawing/2014/main" id="{E4851205-A342-4473-B37C-4FB772D1F148}"/>
                </a:ext>
              </a:extLst>
            </p:cNvPr>
            <p:cNvGrpSpPr/>
            <p:nvPr/>
          </p:nvGrpSpPr>
          <p:grpSpPr>
            <a:xfrm>
              <a:off x="606807" y="1837238"/>
              <a:ext cx="4900201" cy="4680690"/>
              <a:chOff x="494341" y="1620607"/>
              <a:chExt cx="4900201" cy="4680690"/>
            </a:xfrm>
          </p:grpSpPr>
          <p:pic>
            <p:nvPicPr>
              <p:cNvPr id="24" name="Picture 23">
                <a:extLst>
                  <a:ext uri="{FF2B5EF4-FFF2-40B4-BE49-F238E27FC236}">
                    <a16:creationId xmlns:a16="http://schemas.microsoft.com/office/drawing/2014/main" id="{1781F242-6252-4B54-AAEC-9A20A6E6B5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3852" y="1620607"/>
                <a:ext cx="4680690" cy="4680690"/>
              </a:xfrm>
              <a:prstGeom prst="rect">
                <a:avLst/>
              </a:prstGeom>
            </p:spPr>
          </p:pic>
          <p:sp>
            <p:nvSpPr>
              <p:cNvPr id="25" name="Rectangle 24">
                <a:extLst>
                  <a:ext uri="{FF2B5EF4-FFF2-40B4-BE49-F238E27FC236}">
                    <a16:creationId xmlns:a16="http://schemas.microsoft.com/office/drawing/2014/main" id="{B1405879-FAB7-4C46-B11F-F54546CCE026}"/>
                  </a:ext>
                </a:extLst>
              </p:cNvPr>
              <p:cNvSpPr/>
              <p:nvPr/>
            </p:nvSpPr>
            <p:spPr>
              <a:xfrm>
                <a:off x="494341" y="1773673"/>
                <a:ext cx="577402" cy="276999"/>
              </a:xfrm>
              <a:prstGeom prst="rect">
                <a:avLst/>
              </a:prstGeom>
            </p:spPr>
            <p:txBody>
              <a:bodyPr wrap="none">
                <a:spAutoFit/>
              </a:bodyPr>
              <a:lstStyle/>
              <a:p>
                <a:pPr algn="r"/>
                <a:r>
                  <a:rPr lang="en-US" sz="1200">
                    <a:latin typeface="+mj-lt"/>
                  </a:rPr>
                  <a:t>Users</a:t>
                </a:r>
              </a:p>
            </p:txBody>
          </p:sp>
          <p:sp>
            <p:nvSpPr>
              <p:cNvPr id="33" name="Rectangle 32">
                <a:extLst>
                  <a:ext uri="{FF2B5EF4-FFF2-40B4-BE49-F238E27FC236}">
                    <a16:creationId xmlns:a16="http://schemas.microsoft.com/office/drawing/2014/main" id="{2B8B6554-01A3-4A16-8984-23E3605DD198}"/>
                  </a:ext>
                </a:extLst>
              </p:cNvPr>
              <p:cNvSpPr/>
              <p:nvPr/>
            </p:nvSpPr>
            <p:spPr>
              <a:xfrm>
                <a:off x="494341" y="5708324"/>
                <a:ext cx="681597" cy="276999"/>
              </a:xfrm>
              <a:prstGeom prst="rect">
                <a:avLst/>
              </a:prstGeom>
            </p:spPr>
            <p:txBody>
              <a:bodyPr wrap="none">
                <a:spAutoFit/>
              </a:bodyPr>
              <a:lstStyle/>
              <a:p>
                <a:pPr algn="r"/>
                <a:r>
                  <a:rPr lang="en-US" sz="1200">
                    <a:solidFill>
                      <a:srgbClr val="9D2E2E"/>
                    </a:solidFill>
                    <a:latin typeface="+mj-lt"/>
                  </a:rPr>
                  <a:t>Movies</a:t>
                </a:r>
              </a:p>
            </p:txBody>
          </p:sp>
        </p:grpSp>
        <p:sp>
          <p:nvSpPr>
            <p:cNvPr id="29" name="Rectangle 28">
              <a:extLst>
                <a:ext uri="{FF2B5EF4-FFF2-40B4-BE49-F238E27FC236}">
                  <a16:creationId xmlns:a16="http://schemas.microsoft.com/office/drawing/2014/main" id="{A23D2A6A-EC69-4BE2-B920-C341867AE5EC}"/>
                </a:ext>
              </a:extLst>
            </p:cNvPr>
            <p:cNvSpPr/>
            <p:nvPr/>
          </p:nvSpPr>
          <p:spPr>
            <a:xfrm>
              <a:off x="873040" y="1688872"/>
              <a:ext cx="4367734" cy="307777"/>
            </a:xfrm>
            <a:prstGeom prst="rect">
              <a:avLst/>
            </a:prstGeom>
          </p:spPr>
          <p:txBody>
            <a:bodyPr wrap="none">
              <a:spAutoFit/>
            </a:bodyPr>
            <a:lstStyle/>
            <a:p>
              <a:r>
                <a:rPr lang="en-US" sz="1400"/>
                <a:t>Each edge connects a movie to a user who rated it</a:t>
              </a:r>
            </a:p>
          </p:txBody>
        </p:sp>
      </p:grpSp>
      <p:grpSp>
        <p:nvGrpSpPr>
          <p:cNvPr id="7" name="Group 6">
            <a:extLst>
              <a:ext uri="{FF2B5EF4-FFF2-40B4-BE49-F238E27FC236}">
                <a16:creationId xmlns:a16="http://schemas.microsoft.com/office/drawing/2014/main" id="{B8A9BA78-9842-4852-81EE-DBF3EB406402}"/>
              </a:ext>
            </a:extLst>
          </p:cNvPr>
          <p:cNvGrpSpPr/>
          <p:nvPr/>
        </p:nvGrpSpPr>
        <p:grpSpPr>
          <a:xfrm>
            <a:off x="6237928" y="1293601"/>
            <a:ext cx="4846320" cy="5322324"/>
            <a:chOff x="6466779" y="1361234"/>
            <a:chExt cx="4846320" cy="5322324"/>
          </a:xfrm>
        </p:grpSpPr>
        <p:pic>
          <p:nvPicPr>
            <p:cNvPr id="27" name="Picture 26">
              <a:extLst>
                <a:ext uri="{FF2B5EF4-FFF2-40B4-BE49-F238E27FC236}">
                  <a16:creationId xmlns:a16="http://schemas.microsoft.com/office/drawing/2014/main" id="{73B344D1-3625-4DD5-BAFF-9229EE4ED0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66779" y="1837238"/>
              <a:ext cx="4846320" cy="4846320"/>
            </a:xfrm>
            <a:prstGeom prst="rect">
              <a:avLst/>
            </a:prstGeom>
          </p:spPr>
        </p:pic>
        <p:sp>
          <p:nvSpPr>
            <p:cNvPr id="28" name="Rectangle 27">
              <a:extLst>
                <a:ext uri="{FF2B5EF4-FFF2-40B4-BE49-F238E27FC236}">
                  <a16:creationId xmlns:a16="http://schemas.microsoft.com/office/drawing/2014/main" id="{2E1BFEDA-5DAC-465E-8F59-3CC66B7C5706}"/>
                </a:ext>
              </a:extLst>
            </p:cNvPr>
            <p:cNvSpPr/>
            <p:nvPr/>
          </p:nvSpPr>
          <p:spPr>
            <a:xfrm>
              <a:off x="6896263" y="1688872"/>
              <a:ext cx="4080797" cy="307777"/>
            </a:xfrm>
            <a:prstGeom prst="rect">
              <a:avLst/>
            </a:prstGeom>
          </p:spPr>
          <p:txBody>
            <a:bodyPr wrap="none">
              <a:spAutoFit/>
            </a:bodyPr>
            <a:lstStyle/>
            <a:p>
              <a:r>
                <a:rPr lang="en-US" sz="1400"/>
                <a:t>Each edge connects two movies seen by a user</a:t>
              </a:r>
            </a:p>
          </p:txBody>
        </p:sp>
        <p:sp>
          <p:nvSpPr>
            <p:cNvPr id="35" name="Rectangle 34">
              <a:extLst>
                <a:ext uri="{FF2B5EF4-FFF2-40B4-BE49-F238E27FC236}">
                  <a16:creationId xmlns:a16="http://schemas.microsoft.com/office/drawing/2014/main" id="{F317B6B6-292D-490F-BB56-DF50669E1C54}"/>
                </a:ext>
              </a:extLst>
            </p:cNvPr>
            <p:cNvSpPr/>
            <p:nvPr/>
          </p:nvSpPr>
          <p:spPr>
            <a:xfrm>
              <a:off x="7015398" y="1361234"/>
              <a:ext cx="3842527" cy="338554"/>
            </a:xfrm>
            <a:prstGeom prst="rect">
              <a:avLst/>
            </a:prstGeom>
          </p:spPr>
          <p:txBody>
            <a:bodyPr wrap="none">
              <a:spAutoFit/>
            </a:bodyPr>
            <a:lstStyle/>
            <a:p>
              <a:r>
                <a:rPr lang="en-US" sz="1600" b="1"/>
                <a:t>Movie-Movie Co-Affiliation Network</a:t>
              </a:r>
            </a:p>
          </p:txBody>
        </p:sp>
      </p:grpSp>
      <p:sp>
        <p:nvSpPr>
          <p:cNvPr id="47" name="文本框 12">
            <a:extLst>
              <a:ext uri="{FF2B5EF4-FFF2-40B4-BE49-F238E27FC236}">
                <a16:creationId xmlns:a16="http://schemas.microsoft.com/office/drawing/2014/main" id="{C0AAF133-8B49-4C60-92FF-AF62B491DACE}"/>
              </a:ext>
            </a:extLst>
          </p:cNvPr>
          <p:cNvSpPr txBox="1"/>
          <p:nvPr/>
        </p:nvSpPr>
        <p:spPr>
          <a:xfrm>
            <a:off x="268819" y="270316"/>
            <a:ext cx="11662390" cy="523220"/>
          </a:xfrm>
          <a:prstGeom prst="rect">
            <a:avLst/>
          </a:prstGeom>
          <a:noFill/>
        </p:spPr>
        <p:txBody>
          <a:bodyPr wrap="square" rtlCol="0">
            <a:spAutoFit/>
          </a:bodyPr>
          <a:lstStyle/>
          <a:p>
            <a:r>
              <a:rPr lang="en-US" altLang="zh-CN" sz="2800">
                <a:latin typeface="Roboto" pitchFamily="2" charset="0"/>
                <a:ea typeface="Roboto" pitchFamily="2" charset="0"/>
              </a:rPr>
              <a:t>To further explore our data, we examined two specific networks</a:t>
            </a:r>
          </a:p>
        </p:txBody>
      </p:sp>
    </p:spTree>
    <p:extLst>
      <p:ext uri="{BB962C8B-B14F-4D97-AF65-F5344CB8AC3E}">
        <p14:creationId xmlns:p14="http://schemas.microsoft.com/office/powerpoint/2010/main" val="3474851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48955" y="6585222"/>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11</a:t>
            </a:fld>
            <a:endParaRPr lang="zh-CN" altLang="en-US" sz="1800">
              <a:solidFill>
                <a:schemeClr val="bg1"/>
              </a:solidFill>
              <a:latin typeface="Roboto" pitchFamily="2" charset="0"/>
            </a:endParaRPr>
          </a:p>
        </p:txBody>
      </p:sp>
      <p:grpSp>
        <p:nvGrpSpPr>
          <p:cNvPr id="37" name="Group 36">
            <a:extLst>
              <a:ext uri="{FF2B5EF4-FFF2-40B4-BE49-F238E27FC236}">
                <a16:creationId xmlns:a16="http://schemas.microsoft.com/office/drawing/2014/main" id="{15F9B1BB-89B4-47BF-B6B1-76D657AD6A6E}"/>
              </a:ext>
            </a:extLst>
          </p:cNvPr>
          <p:cNvGrpSpPr/>
          <p:nvPr/>
        </p:nvGrpSpPr>
        <p:grpSpPr>
          <a:xfrm>
            <a:off x="819887" y="1567984"/>
            <a:ext cx="4539376" cy="584775"/>
            <a:chOff x="1333320" y="1607309"/>
            <a:chExt cx="4539376" cy="584775"/>
          </a:xfrm>
        </p:grpSpPr>
        <p:sp>
          <p:nvSpPr>
            <p:cNvPr id="38" name="文本框 16">
              <a:extLst>
                <a:ext uri="{FF2B5EF4-FFF2-40B4-BE49-F238E27FC236}">
                  <a16:creationId xmlns:a16="http://schemas.microsoft.com/office/drawing/2014/main" id="{38D37091-918E-4F53-9046-316D2EDB818F}"/>
                </a:ext>
              </a:extLst>
            </p:cNvPr>
            <p:cNvSpPr txBox="1"/>
            <p:nvPr/>
          </p:nvSpPr>
          <p:spPr>
            <a:xfrm>
              <a:off x="1423991" y="1607309"/>
              <a:ext cx="4448705" cy="584775"/>
            </a:xfrm>
            <a:prstGeom prst="rect">
              <a:avLst/>
            </a:prstGeom>
            <a:noFill/>
          </p:spPr>
          <p:txBody>
            <a:bodyPr wrap="square" rtlCol="0">
              <a:spAutoFit/>
            </a:bodyPr>
            <a:lstStyle/>
            <a:p>
              <a:r>
                <a:rPr lang="en-US" altLang="zh-CN" sz="1600" b="1"/>
                <a:t>The average rating of a movie is tied to the number of ratings it has received</a:t>
              </a:r>
            </a:p>
          </p:txBody>
        </p:sp>
        <p:cxnSp>
          <p:nvCxnSpPr>
            <p:cNvPr id="39" name="直接连接符 18">
              <a:extLst>
                <a:ext uri="{FF2B5EF4-FFF2-40B4-BE49-F238E27FC236}">
                  <a16:creationId xmlns:a16="http://schemas.microsoft.com/office/drawing/2014/main" id="{D7B88B74-1A50-4EAD-BEF3-446E060EF225}"/>
                </a:ext>
              </a:extLst>
            </p:cNvPr>
            <p:cNvCxnSpPr>
              <a:cxnSpLocks/>
            </p:cNvCxnSpPr>
            <p:nvPr/>
          </p:nvCxnSpPr>
          <p:spPr>
            <a:xfrm>
              <a:off x="1333320" y="1687655"/>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E204655-49AE-48C2-978E-09270D3F6A1A}"/>
              </a:ext>
            </a:extLst>
          </p:cNvPr>
          <p:cNvGrpSpPr/>
          <p:nvPr/>
        </p:nvGrpSpPr>
        <p:grpSpPr>
          <a:xfrm>
            <a:off x="6374745" y="1539710"/>
            <a:ext cx="4539376" cy="584775"/>
            <a:chOff x="1333320" y="1638087"/>
            <a:chExt cx="4539376" cy="584775"/>
          </a:xfrm>
        </p:grpSpPr>
        <p:sp>
          <p:nvSpPr>
            <p:cNvPr id="41" name="文本框 16">
              <a:extLst>
                <a:ext uri="{FF2B5EF4-FFF2-40B4-BE49-F238E27FC236}">
                  <a16:creationId xmlns:a16="http://schemas.microsoft.com/office/drawing/2014/main" id="{3C5B60D3-5347-49B9-9028-A29D83C6581B}"/>
                </a:ext>
              </a:extLst>
            </p:cNvPr>
            <p:cNvSpPr txBox="1"/>
            <p:nvPr/>
          </p:nvSpPr>
          <p:spPr>
            <a:xfrm>
              <a:off x="1423991" y="1638087"/>
              <a:ext cx="4448705" cy="584775"/>
            </a:xfrm>
            <a:prstGeom prst="rect">
              <a:avLst/>
            </a:prstGeom>
            <a:noFill/>
          </p:spPr>
          <p:txBody>
            <a:bodyPr wrap="square" rtlCol="0">
              <a:spAutoFit/>
            </a:bodyPr>
            <a:lstStyle/>
            <a:p>
              <a:r>
                <a:rPr lang="en-US" altLang="zh-CN" sz="1600" b="1"/>
                <a:t>A positive, linear relationship exists for movies with fewer than 1000 ratings</a:t>
              </a:r>
            </a:p>
          </p:txBody>
        </p:sp>
        <p:cxnSp>
          <p:nvCxnSpPr>
            <p:cNvPr id="42" name="直接连接符 18">
              <a:extLst>
                <a:ext uri="{FF2B5EF4-FFF2-40B4-BE49-F238E27FC236}">
                  <a16:creationId xmlns:a16="http://schemas.microsoft.com/office/drawing/2014/main" id="{673F8C97-653C-4350-8E2E-A407336C8B26}"/>
                </a:ext>
              </a:extLst>
            </p:cNvPr>
            <p:cNvCxnSpPr>
              <a:cxnSpLocks/>
            </p:cNvCxnSpPr>
            <p:nvPr/>
          </p:nvCxnSpPr>
          <p:spPr>
            <a:xfrm>
              <a:off x="1333320" y="1687655"/>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pic>
        <p:nvPicPr>
          <p:cNvPr id="46" name="Picture 45" descr="A screenshot of a cell phone&#10;&#10;Description generated with very high confidence">
            <a:extLst>
              <a:ext uri="{FF2B5EF4-FFF2-40B4-BE49-F238E27FC236}">
                <a16:creationId xmlns:a16="http://schemas.microsoft.com/office/drawing/2014/main" id="{0ECF0E3F-889D-47D4-BE80-651A3C18C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4481" y="2189070"/>
            <a:ext cx="4884759" cy="3489113"/>
          </a:xfrm>
          <a:prstGeom prst="rect">
            <a:avLst/>
          </a:prstGeom>
        </p:spPr>
      </p:pic>
      <p:pic>
        <p:nvPicPr>
          <p:cNvPr id="43" name="Picture 42">
            <a:extLst>
              <a:ext uri="{FF2B5EF4-FFF2-40B4-BE49-F238E27FC236}">
                <a16:creationId xmlns:a16="http://schemas.microsoft.com/office/drawing/2014/main" id="{46D9967E-B9C9-44EC-BA28-8C6F9C802321}"/>
              </a:ext>
            </a:extLst>
          </p:cNvPr>
          <p:cNvPicPr>
            <a:picLocks noChangeAspect="1"/>
          </p:cNvPicPr>
          <p:nvPr/>
        </p:nvPicPr>
        <p:blipFill rotWithShape="1">
          <a:blip r:embed="rId3"/>
          <a:srcRect l="-2842" t="45160" r="12296" b="36543"/>
          <a:stretch/>
        </p:blipFill>
        <p:spPr>
          <a:xfrm>
            <a:off x="6374745" y="5738374"/>
            <a:ext cx="4707026" cy="557353"/>
          </a:xfrm>
          <a:prstGeom prst="rect">
            <a:avLst/>
          </a:prstGeom>
          <a:solidFill>
            <a:srgbClr val="FFFFFF">
              <a:shade val="85000"/>
            </a:srgbClr>
          </a:solidFill>
          <a:ln w="12700" cap="sq">
            <a:solidFill>
              <a:srgbClr val="3B404A"/>
            </a:solidFill>
            <a:miter lim="800000"/>
          </a:ln>
          <a:effectLst/>
          <a:scene3d>
            <a:camera prst="orthographicFront"/>
            <a:lightRig rig="twoPt" dir="t">
              <a:rot lat="0" lon="0" rev="7200000"/>
            </a:lightRig>
          </a:scene3d>
          <a:sp3d>
            <a:contourClr>
              <a:srgbClr val="FFFFFF"/>
            </a:contourClr>
          </a:sp3d>
        </p:spPr>
      </p:pic>
      <p:sp>
        <p:nvSpPr>
          <p:cNvPr id="47" name="Star: 5 Points 46">
            <a:extLst>
              <a:ext uri="{FF2B5EF4-FFF2-40B4-BE49-F238E27FC236}">
                <a16:creationId xmlns:a16="http://schemas.microsoft.com/office/drawing/2014/main" id="{104E1118-DF10-4089-804B-58A9D4DEDE3B}"/>
              </a:ext>
            </a:extLst>
          </p:cNvPr>
          <p:cNvSpPr>
            <a:spLocks noChangeAspect="1"/>
          </p:cNvSpPr>
          <p:nvPr/>
        </p:nvSpPr>
        <p:spPr>
          <a:xfrm>
            <a:off x="6794586" y="2243075"/>
            <a:ext cx="208633" cy="182880"/>
          </a:xfrm>
          <a:prstGeom prst="star5">
            <a:avLst>
              <a:gd name="adj" fmla="val 19098"/>
              <a:gd name="hf" fmla="val 105146"/>
              <a:gd name="vf" fmla="val 110557"/>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CC635B7-8AFD-4E5B-8E7E-A4A1A6D5B172}"/>
              </a:ext>
            </a:extLst>
          </p:cNvPr>
          <p:cNvGrpSpPr/>
          <p:nvPr/>
        </p:nvGrpSpPr>
        <p:grpSpPr>
          <a:xfrm>
            <a:off x="356916" y="2181908"/>
            <a:ext cx="4894785" cy="3496275"/>
            <a:chOff x="356916" y="2426411"/>
            <a:chExt cx="4894785" cy="3496275"/>
          </a:xfrm>
        </p:grpSpPr>
        <p:pic>
          <p:nvPicPr>
            <p:cNvPr id="21" name="Picture 20" descr="A close up of a logo&#10;&#10;Description generated with very high confidence">
              <a:extLst>
                <a:ext uri="{FF2B5EF4-FFF2-40B4-BE49-F238E27FC236}">
                  <a16:creationId xmlns:a16="http://schemas.microsoft.com/office/drawing/2014/main" id="{EC05C964-2CFF-482E-828B-DE96923263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916" y="2426411"/>
              <a:ext cx="4894785" cy="3496275"/>
            </a:xfrm>
            <a:prstGeom prst="rect">
              <a:avLst/>
            </a:prstGeom>
          </p:spPr>
        </p:pic>
        <p:sp>
          <p:nvSpPr>
            <p:cNvPr id="2" name="Rectangle 1">
              <a:extLst>
                <a:ext uri="{FF2B5EF4-FFF2-40B4-BE49-F238E27FC236}">
                  <a16:creationId xmlns:a16="http://schemas.microsoft.com/office/drawing/2014/main" id="{D5419B84-3A65-4059-82B4-760C3AFCB320}"/>
                </a:ext>
              </a:extLst>
            </p:cNvPr>
            <p:cNvSpPr/>
            <p:nvPr/>
          </p:nvSpPr>
          <p:spPr>
            <a:xfrm>
              <a:off x="910558" y="3535354"/>
              <a:ext cx="527055" cy="190214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ar: 5 Points 47">
              <a:extLst>
                <a:ext uri="{FF2B5EF4-FFF2-40B4-BE49-F238E27FC236}">
                  <a16:creationId xmlns:a16="http://schemas.microsoft.com/office/drawing/2014/main" id="{890ECA6C-45F0-493B-84C4-077DE993E6D8}"/>
                </a:ext>
              </a:extLst>
            </p:cNvPr>
            <p:cNvSpPr>
              <a:spLocks noChangeAspect="1"/>
            </p:cNvSpPr>
            <p:nvPr/>
          </p:nvSpPr>
          <p:spPr>
            <a:xfrm>
              <a:off x="1294829" y="5271745"/>
              <a:ext cx="208633" cy="182880"/>
            </a:xfrm>
            <a:prstGeom prst="star5">
              <a:avLst>
                <a:gd name="adj" fmla="val 19098"/>
                <a:gd name="hf" fmla="val 105146"/>
                <a:gd name="vf" fmla="val 110557"/>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文本框 12">
            <a:extLst>
              <a:ext uri="{FF2B5EF4-FFF2-40B4-BE49-F238E27FC236}">
                <a16:creationId xmlns:a16="http://schemas.microsoft.com/office/drawing/2014/main" id="{7D35FC68-2DD4-439F-A285-8ADCDA7966E1}"/>
              </a:ext>
            </a:extLst>
          </p:cNvPr>
          <p:cNvSpPr txBox="1"/>
          <p:nvPr/>
        </p:nvSpPr>
        <p:spPr>
          <a:xfrm>
            <a:off x="268819" y="270316"/>
            <a:ext cx="11662390" cy="954107"/>
          </a:xfrm>
          <a:prstGeom prst="rect">
            <a:avLst/>
          </a:prstGeom>
          <a:noFill/>
        </p:spPr>
        <p:txBody>
          <a:bodyPr wrap="square" rtlCol="0">
            <a:spAutoFit/>
          </a:bodyPr>
          <a:lstStyle/>
          <a:p>
            <a:r>
              <a:rPr lang="en-US" altLang="zh-CN" sz="2800">
                <a:latin typeface="Roboto" pitchFamily="2" charset="0"/>
                <a:ea typeface="Roboto" pitchFamily="2" charset="0"/>
              </a:rPr>
              <a:t>Higher movie ratings tend to be associated with higher movie degree centrality, up to a point</a:t>
            </a:r>
          </a:p>
        </p:txBody>
      </p:sp>
    </p:spTree>
    <p:extLst>
      <p:ext uri="{BB962C8B-B14F-4D97-AF65-F5344CB8AC3E}">
        <p14:creationId xmlns:p14="http://schemas.microsoft.com/office/powerpoint/2010/main" val="1650482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12</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1077218"/>
          </a:xfrm>
          <a:prstGeom prst="rect">
            <a:avLst/>
          </a:prstGeom>
          <a:noFill/>
        </p:spPr>
        <p:txBody>
          <a:bodyPr wrap="square" rtlCol="0">
            <a:spAutoFit/>
          </a:bodyPr>
          <a:lstStyle/>
          <a:p>
            <a:r>
              <a:rPr lang="en-US" altLang="zh-CN" sz="3200">
                <a:latin typeface="Roboto" pitchFamily="2" charset="0"/>
                <a:ea typeface="Roboto" pitchFamily="2" charset="0"/>
              </a:rPr>
              <a:t>For our model buildout, we would be looking at five different recommender algorithms</a:t>
            </a:r>
          </a:p>
        </p:txBody>
      </p:sp>
      <p:grpSp>
        <p:nvGrpSpPr>
          <p:cNvPr id="14" name="Group 13">
            <a:extLst>
              <a:ext uri="{FF2B5EF4-FFF2-40B4-BE49-F238E27FC236}">
                <a16:creationId xmlns:a16="http://schemas.microsoft.com/office/drawing/2014/main" id="{E22FFAF4-64AB-40D3-8305-2AEE056AEE6D}"/>
              </a:ext>
            </a:extLst>
          </p:cNvPr>
          <p:cNvGrpSpPr/>
          <p:nvPr/>
        </p:nvGrpSpPr>
        <p:grpSpPr>
          <a:xfrm>
            <a:off x="696396" y="2024199"/>
            <a:ext cx="2673626" cy="2736243"/>
            <a:chOff x="708224" y="2024199"/>
            <a:chExt cx="2673626" cy="2736243"/>
          </a:xfrm>
        </p:grpSpPr>
        <p:sp>
          <p:nvSpPr>
            <p:cNvPr id="3" name="Rectangle 2">
              <a:extLst>
                <a:ext uri="{FF2B5EF4-FFF2-40B4-BE49-F238E27FC236}">
                  <a16:creationId xmlns:a16="http://schemas.microsoft.com/office/drawing/2014/main" id="{CBDF1354-D642-45F0-9107-95E14135AC00}"/>
                </a:ext>
              </a:extLst>
            </p:cNvPr>
            <p:cNvSpPr/>
            <p:nvPr/>
          </p:nvSpPr>
          <p:spPr>
            <a:xfrm>
              <a:off x="708224" y="2698339"/>
              <a:ext cx="2673626" cy="2062103"/>
            </a:xfrm>
            <a:prstGeom prst="rect">
              <a:avLst/>
            </a:prstGeom>
            <a:noFill/>
          </p:spPr>
          <p:txBody>
            <a:bodyPr wrap="square" rtlCol="0">
              <a:spAutoFit/>
            </a:bodyPr>
            <a:lstStyle/>
            <a:p>
              <a:pPr marL="285750" indent="-285750">
                <a:buFont typeface="Arial" panose="020B0604020202020204" pitchFamily="34" charset="0"/>
                <a:buChar char="•"/>
              </a:pPr>
              <a:r>
                <a:rPr lang="en-US" sz="1600"/>
                <a:t>Finds users who are similar based on similar rating patterns</a:t>
              </a:r>
            </a:p>
            <a:p>
              <a:pPr marL="285750" indent="-285750">
                <a:buFont typeface="Arial" panose="020B0604020202020204" pitchFamily="34" charset="0"/>
                <a:buChar char="•"/>
              </a:pPr>
              <a:r>
                <a:rPr lang="en-US" sz="1600"/>
                <a:t>Recommends items that those similar users liked</a:t>
              </a:r>
            </a:p>
            <a:p>
              <a:pPr marL="285750" indent="-285750">
                <a:buFont typeface="Arial" panose="020B0604020202020204" pitchFamily="34" charset="0"/>
                <a:buChar char="•"/>
              </a:pPr>
              <a:r>
                <a:rPr lang="en-US" sz="1600"/>
                <a:t>“Users who are similar to you also liked…”</a:t>
              </a:r>
            </a:p>
          </p:txBody>
        </p:sp>
        <p:sp>
          <p:nvSpPr>
            <p:cNvPr id="38" name="文本框 102">
              <a:extLst>
                <a:ext uri="{FF2B5EF4-FFF2-40B4-BE49-F238E27FC236}">
                  <a16:creationId xmlns:a16="http://schemas.microsoft.com/office/drawing/2014/main" id="{1EF7EE26-CB95-4B2C-8BC7-9C721E2882C9}"/>
                </a:ext>
              </a:extLst>
            </p:cNvPr>
            <p:cNvSpPr txBox="1"/>
            <p:nvPr/>
          </p:nvSpPr>
          <p:spPr>
            <a:xfrm>
              <a:off x="708224" y="2024199"/>
              <a:ext cx="2673623" cy="646331"/>
            </a:xfrm>
            <a:prstGeom prst="rect">
              <a:avLst/>
            </a:prstGeom>
            <a:noFill/>
          </p:spPr>
          <p:txBody>
            <a:bodyPr wrap="square" rtlCol="0">
              <a:spAutoFit/>
            </a:bodyPr>
            <a:lstStyle>
              <a:defPPr>
                <a:defRPr lang="zh-CN"/>
              </a:defPPr>
              <a:lvl1pPr>
                <a:defRPr b="1">
                  <a:solidFill>
                    <a:srgbClr val="9D2E2E"/>
                  </a:solidFill>
                </a:defRPr>
              </a:lvl1pPr>
            </a:lstStyle>
            <a:p>
              <a:r>
                <a:rPr lang="en-US" altLang="zh-CN" b="0"/>
                <a:t>User-based collaborative filtering</a:t>
              </a:r>
              <a:endParaRPr lang="zh-CN" altLang="en-US" b="0"/>
            </a:p>
          </p:txBody>
        </p:sp>
      </p:grpSp>
      <p:grpSp>
        <p:nvGrpSpPr>
          <p:cNvPr id="15" name="Group 14">
            <a:extLst>
              <a:ext uri="{FF2B5EF4-FFF2-40B4-BE49-F238E27FC236}">
                <a16:creationId xmlns:a16="http://schemas.microsoft.com/office/drawing/2014/main" id="{62233286-9494-4155-9DE4-5818113321FE}"/>
              </a:ext>
            </a:extLst>
          </p:cNvPr>
          <p:cNvGrpSpPr/>
          <p:nvPr/>
        </p:nvGrpSpPr>
        <p:grpSpPr>
          <a:xfrm>
            <a:off x="3612862" y="1994247"/>
            <a:ext cx="2673623" cy="2766195"/>
            <a:chOff x="3639239" y="1994247"/>
            <a:chExt cx="2673623" cy="2766195"/>
          </a:xfrm>
        </p:grpSpPr>
        <p:sp>
          <p:nvSpPr>
            <p:cNvPr id="34" name="Rectangle 33">
              <a:extLst>
                <a:ext uri="{FF2B5EF4-FFF2-40B4-BE49-F238E27FC236}">
                  <a16:creationId xmlns:a16="http://schemas.microsoft.com/office/drawing/2014/main" id="{F5285313-7982-4D82-9DC5-2AA3A0FBFC2F}"/>
                </a:ext>
              </a:extLst>
            </p:cNvPr>
            <p:cNvSpPr/>
            <p:nvPr/>
          </p:nvSpPr>
          <p:spPr>
            <a:xfrm>
              <a:off x="3639239" y="2698339"/>
              <a:ext cx="2610677" cy="206210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t>Finds users who liked an item</a:t>
              </a:r>
            </a:p>
            <a:p>
              <a:pPr marL="285750" indent="-285750">
                <a:buFont typeface="Arial" panose="020B0604020202020204" pitchFamily="34" charset="0"/>
                <a:buChar char="•"/>
              </a:pPr>
              <a:r>
                <a:rPr lang="en-US" sz="1600"/>
                <a:t>Recommends other items that those users or similar users also liked</a:t>
              </a:r>
            </a:p>
            <a:p>
              <a:pPr marL="285750" indent="-285750">
                <a:buFont typeface="Arial" panose="020B0604020202020204" pitchFamily="34" charset="0"/>
                <a:buChar char="•"/>
              </a:pPr>
              <a:r>
                <a:rPr lang="en-US" sz="1600"/>
                <a:t>“Users who liked this item also liked…”</a:t>
              </a:r>
            </a:p>
          </p:txBody>
        </p:sp>
        <p:sp>
          <p:nvSpPr>
            <p:cNvPr id="41" name="文本框 102">
              <a:extLst>
                <a:ext uri="{FF2B5EF4-FFF2-40B4-BE49-F238E27FC236}">
                  <a16:creationId xmlns:a16="http://schemas.microsoft.com/office/drawing/2014/main" id="{A739A8E4-7D7D-4143-9395-D732753211D9}"/>
                </a:ext>
              </a:extLst>
            </p:cNvPr>
            <p:cNvSpPr txBox="1"/>
            <p:nvPr/>
          </p:nvSpPr>
          <p:spPr>
            <a:xfrm>
              <a:off x="3639239" y="1994247"/>
              <a:ext cx="2673623" cy="646331"/>
            </a:xfrm>
            <a:prstGeom prst="rect">
              <a:avLst/>
            </a:prstGeom>
            <a:noFill/>
          </p:spPr>
          <p:txBody>
            <a:bodyPr wrap="square" rtlCol="0">
              <a:spAutoFit/>
            </a:bodyPr>
            <a:lstStyle>
              <a:defPPr>
                <a:defRPr lang="zh-CN"/>
              </a:defPPr>
              <a:lvl1pPr>
                <a:defRPr sz="2000" b="1"/>
              </a:lvl1pPr>
            </a:lstStyle>
            <a:p>
              <a:r>
                <a:rPr lang="en-US" altLang="zh-CN" sz="1800" b="0">
                  <a:solidFill>
                    <a:srgbClr val="9D2E2E"/>
                  </a:solidFill>
                </a:rPr>
                <a:t>Item-based collaborative filtering</a:t>
              </a:r>
              <a:endParaRPr lang="zh-CN" altLang="en-US" sz="1800" b="0">
                <a:solidFill>
                  <a:srgbClr val="9D2E2E"/>
                </a:solidFill>
              </a:endParaRPr>
            </a:p>
          </p:txBody>
        </p:sp>
      </p:grpSp>
      <p:cxnSp>
        <p:nvCxnSpPr>
          <p:cNvPr id="42" name="直接连接符 103">
            <a:extLst>
              <a:ext uri="{FF2B5EF4-FFF2-40B4-BE49-F238E27FC236}">
                <a16:creationId xmlns:a16="http://schemas.microsoft.com/office/drawing/2014/main" id="{75288FE1-68F4-4E2C-917B-2F05F192400C}"/>
              </a:ext>
            </a:extLst>
          </p:cNvPr>
          <p:cNvCxnSpPr>
            <a:cxnSpLocks/>
          </p:cNvCxnSpPr>
          <p:nvPr/>
        </p:nvCxnSpPr>
        <p:spPr>
          <a:xfrm>
            <a:off x="3491442" y="2040810"/>
            <a:ext cx="0" cy="3108960"/>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BE1B9FA-8E75-4F47-8472-4494EDBD846A}"/>
              </a:ext>
            </a:extLst>
          </p:cNvPr>
          <p:cNvGrpSpPr/>
          <p:nvPr/>
        </p:nvGrpSpPr>
        <p:grpSpPr>
          <a:xfrm>
            <a:off x="6529325" y="2018525"/>
            <a:ext cx="2673623" cy="2988138"/>
            <a:chOff x="6448184" y="2018525"/>
            <a:chExt cx="2673623" cy="2988138"/>
          </a:xfrm>
        </p:grpSpPr>
        <p:sp>
          <p:nvSpPr>
            <p:cNvPr id="35" name="Rectangle 34">
              <a:extLst>
                <a:ext uri="{FF2B5EF4-FFF2-40B4-BE49-F238E27FC236}">
                  <a16:creationId xmlns:a16="http://schemas.microsoft.com/office/drawing/2014/main" id="{E65D096B-36F1-4F78-9FD1-435230F5E936}"/>
                </a:ext>
              </a:extLst>
            </p:cNvPr>
            <p:cNvSpPr/>
            <p:nvPr/>
          </p:nvSpPr>
          <p:spPr>
            <a:xfrm>
              <a:off x="6511131" y="2698339"/>
              <a:ext cx="2526034"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t>Converts recommendation problem into an optimization problem</a:t>
              </a:r>
            </a:p>
            <a:p>
              <a:pPr marL="285750" indent="-285750">
                <a:buFont typeface="Arial" panose="020B0604020202020204" pitchFamily="34" charset="0"/>
                <a:buChar char="•"/>
              </a:pPr>
              <a:r>
                <a:rPr lang="en-US" sz="1600"/>
                <a:t>Predicts ratings for items given a user</a:t>
              </a:r>
            </a:p>
            <a:p>
              <a:pPr marL="285750" indent="-285750">
                <a:buFont typeface="Arial" panose="020B0604020202020204" pitchFamily="34" charset="0"/>
                <a:buChar char="•"/>
              </a:pPr>
              <a:r>
                <a:rPr lang="en-US" sz="1600"/>
                <a:t>Excellent in handling scalability and sparsity issues in CF</a:t>
              </a:r>
            </a:p>
          </p:txBody>
        </p:sp>
        <p:sp>
          <p:nvSpPr>
            <p:cNvPr id="44" name="文本框 102">
              <a:extLst>
                <a:ext uri="{FF2B5EF4-FFF2-40B4-BE49-F238E27FC236}">
                  <a16:creationId xmlns:a16="http://schemas.microsoft.com/office/drawing/2014/main" id="{D34D1E86-4E34-4D5B-ADAB-D8E9326CB72C}"/>
                </a:ext>
              </a:extLst>
            </p:cNvPr>
            <p:cNvSpPr txBox="1"/>
            <p:nvPr/>
          </p:nvSpPr>
          <p:spPr>
            <a:xfrm>
              <a:off x="6448184" y="2018525"/>
              <a:ext cx="2673623" cy="646331"/>
            </a:xfrm>
            <a:prstGeom prst="rect">
              <a:avLst/>
            </a:prstGeom>
            <a:noFill/>
          </p:spPr>
          <p:txBody>
            <a:bodyPr wrap="square" rtlCol="0">
              <a:spAutoFit/>
            </a:bodyPr>
            <a:lstStyle>
              <a:defPPr>
                <a:defRPr lang="zh-CN"/>
              </a:defPPr>
              <a:lvl1pPr>
                <a:defRPr sz="2000" b="1"/>
              </a:lvl1pPr>
            </a:lstStyle>
            <a:p>
              <a:r>
                <a:rPr lang="en-US" altLang="zh-CN" sz="1800" b="0">
                  <a:solidFill>
                    <a:srgbClr val="9D2E2E"/>
                  </a:solidFill>
                </a:rPr>
                <a:t>Singular Value Decomposition (SVD)</a:t>
              </a:r>
              <a:endParaRPr lang="zh-CN" altLang="en-US" sz="1800" b="0">
                <a:solidFill>
                  <a:srgbClr val="9D2E2E"/>
                </a:solidFill>
              </a:endParaRPr>
            </a:p>
          </p:txBody>
        </p:sp>
      </p:grpSp>
      <p:grpSp>
        <p:nvGrpSpPr>
          <p:cNvPr id="17" name="Group 16">
            <a:extLst>
              <a:ext uri="{FF2B5EF4-FFF2-40B4-BE49-F238E27FC236}">
                <a16:creationId xmlns:a16="http://schemas.microsoft.com/office/drawing/2014/main" id="{CC72218D-2773-4807-998C-3863E69715B2}"/>
              </a:ext>
            </a:extLst>
          </p:cNvPr>
          <p:cNvGrpSpPr/>
          <p:nvPr/>
        </p:nvGrpSpPr>
        <p:grpSpPr>
          <a:xfrm>
            <a:off x="9445786" y="2157024"/>
            <a:ext cx="2687536" cy="2749210"/>
            <a:chOff x="9504464" y="2157024"/>
            <a:chExt cx="2687536" cy="2749210"/>
          </a:xfrm>
        </p:grpSpPr>
        <p:sp>
          <p:nvSpPr>
            <p:cNvPr id="36" name="Rectangle 35">
              <a:extLst>
                <a:ext uri="{FF2B5EF4-FFF2-40B4-BE49-F238E27FC236}">
                  <a16:creationId xmlns:a16="http://schemas.microsoft.com/office/drawing/2014/main" id="{6E98B2D9-AF0C-44D5-9C16-F19DC9DDD175}"/>
                </a:ext>
              </a:extLst>
            </p:cNvPr>
            <p:cNvSpPr/>
            <p:nvPr/>
          </p:nvSpPr>
          <p:spPr>
            <a:xfrm>
              <a:off x="9506124" y="2698339"/>
              <a:ext cx="2479813"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t>Recommends most popular items</a:t>
              </a:r>
            </a:p>
          </p:txBody>
        </p:sp>
        <p:sp>
          <p:nvSpPr>
            <p:cNvPr id="47" name="文本框 102">
              <a:extLst>
                <a:ext uri="{FF2B5EF4-FFF2-40B4-BE49-F238E27FC236}">
                  <a16:creationId xmlns:a16="http://schemas.microsoft.com/office/drawing/2014/main" id="{00289FFD-1163-4777-B6E0-C2B02FD0F8DC}"/>
                </a:ext>
              </a:extLst>
            </p:cNvPr>
            <p:cNvSpPr txBox="1"/>
            <p:nvPr/>
          </p:nvSpPr>
          <p:spPr>
            <a:xfrm>
              <a:off x="9518377" y="2157024"/>
              <a:ext cx="2673623" cy="369332"/>
            </a:xfrm>
            <a:prstGeom prst="rect">
              <a:avLst/>
            </a:prstGeom>
            <a:noFill/>
          </p:spPr>
          <p:txBody>
            <a:bodyPr wrap="square" rtlCol="0">
              <a:spAutoFit/>
            </a:bodyPr>
            <a:lstStyle>
              <a:defPPr>
                <a:defRPr lang="zh-CN"/>
              </a:defPPr>
              <a:lvl1pPr>
                <a:defRPr sz="2000" b="1"/>
              </a:lvl1pPr>
            </a:lstStyle>
            <a:p>
              <a:r>
                <a:rPr lang="en-US" altLang="zh-CN" sz="1800" b="0">
                  <a:solidFill>
                    <a:srgbClr val="9D2E2E"/>
                  </a:solidFill>
                </a:rPr>
                <a:t>Popular</a:t>
              </a:r>
              <a:endParaRPr lang="zh-CN" altLang="en-US" sz="1800" b="0">
                <a:solidFill>
                  <a:srgbClr val="9D2E2E"/>
                </a:solidFill>
              </a:endParaRPr>
            </a:p>
          </p:txBody>
        </p:sp>
        <p:sp>
          <p:nvSpPr>
            <p:cNvPr id="50" name="Rectangle 49">
              <a:extLst>
                <a:ext uri="{FF2B5EF4-FFF2-40B4-BE49-F238E27FC236}">
                  <a16:creationId xmlns:a16="http://schemas.microsoft.com/office/drawing/2014/main" id="{346CA29A-91EE-4AA0-877D-E57E56AEFA9A}"/>
                </a:ext>
              </a:extLst>
            </p:cNvPr>
            <p:cNvSpPr/>
            <p:nvPr/>
          </p:nvSpPr>
          <p:spPr>
            <a:xfrm>
              <a:off x="9504464" y="4321459"/>
              <a:ext cx="2479813"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t>Recommends random items</a:t>
              </a:r>
            </a:p>
          </p:txBody>
        </p:sp>
        <p:sp>
          <p:nvSpPr>
            <p:cNvPr id="52" name="文本框 102">
              <a:extLst>
                <a:ext uri="{FF2B5EF4-FFF2-40B4-BE49-F238E27FC236}">
                  <a16:creationId xmlns:a16="http://schemas.microsoft.com/office/drawing/2014/main" id="{76C01999-CC96-49EF-BCB3-4B18D5FB9E71}"/>
                </a:ext>
              </a:extLst>
            </p:cNvPr>
            <p:cNvSpPr txBox="1"/>
            <p:nvPr/>
          </p:nvSpPr>
          <p:spPr>
            <a:xfrm>
              <a:off x="9516717" y="3952127"/>
              <a:ext cx="2673623" cy="369332"/>
            </a:xfrm>
            <a:prstGeom prst="rect">
              <a:avLst/>
            </a:prstGeom>
            <a:noFill/>
          </p:spPr>
          <p:txBody>
            <a:bodyPr wrap="square" rtlCol="0">
              <a:spAutoFit/>
            </a:bodyPr>
            <a:lstStyle>
              <a:defPPr>
                <a:defRPr lang="zh-CN"/>
              </a:defPPr>
              <a:lvl1pPr>
                <a:defRPr sz="2000" b="1"/>
              </a:lvl1pPr>
            </a:lstStyle>
            <a:p>
              <a:r>
                <a:rPr lang="en-US" altLang="zh-CN" sz="1800" b="0">
                  <a:solidFill>
                    <a:srgbClr val="9D2E2E"/>
                  </a:solidFill>
                </a:rPr>
                <a:t>Random</a:t>
              </a:r>
              <a:endParaRPr lang="zh-CN" altLang="en-US" sz="1800" b="0">
                <a:solidFill>
                  <a:srgbClr val="9D2E2E"/>
                </a:solidFill>
              </a:endParaRPr>
            </a:p>
          </p:txBody>
        </p:sp>
      </p:grpSp>
      <p:cxnSp>
        <p:nvCxnSpPr>
          <p:cNvPr id="31" name="直接连接符 103">
            <a:extLst>
              <a:ext uri="{FF2B5EF4-FFF2-40B4-BE49-F238E27FC236}">
                <a16:creationId xmlns:a16="http://schemas.microsoft.com/office/drawing/2014/main" id="{517879B7-DCCC-4C69-8EEC-5E9613164263}"/>
              </a:ext>
            </a:extLst>
          </p:cNvPr>
          <p:cNvCxnSpPr>
            <a:cxnSpLocks/>
          </p:cNvCxnSpPr>
          <p:nvPr/>
        </p:nvCxnSpPr>
        <p:spPr>
          <a:xfrm>
            <a:off x="574976" y="2040810"/>
            <a:ext cx="0" cy="3108960"/>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cxnSp>
        <p:nvCxnSpPr>
          <p:cNvPr id="32" name="直接连接符 103">
            <a:extLst>
              <a:ext uri="{FF2B5EF4-FFF2-40B4-BE49-F238E27FC236}">
                <a16:creationId xmlns:a16="http://schemas.microsoft.com/office/drawing/2014/main" id="{68DABE89-C30C-4F1C-8376-4625AAA6C760}"/>
              </a:ext>
            </a:extLst>
          </p:cNvPr>
          <p:cNvCxnSpPr>
            <a:cxnSpLocks/>
          </p:cNvCxnSpPr>
          <p:nvPr/>
        </p:nvCxnSpPr>
        <p:spPr>
          <a:xfrm>
            <a:off x="6407905" y="2040810"/>
            <a:ext cx="0" cy="3108960"/>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F8ACC63-4499-411C-9B2B-4F6029379EDF}"/>
              </a:ext>
            </a:extLst>
          </p:cNvPr>
          <p:cNvGrpSpPr/>
          <p:nvPr/>
        </p:nvGrpSpPr>
        <p:grpSpPr>
          <a:xfrm>
            <a:off x="9324368" y="2040810"/>
            <a:ext cx="0" cy="3108960"/>
            <a:chOff x="9494499" y="2040810"/>
            <a:chExt cx="0" cy="3108960"/>
          </a:xfrm>
        </p:grpSpPr>
        <p:cxnSp>
          <p:nvCxnSpPr>
            <p:cNvPr id="33" name="直接连接符 103">
              <a:extLst>
                <a:ext uri="{FF2B5EF4-FFF2-40B4-BE49-F238E27FC236}">
                  <a16:creationId xmlns:a16="http://schemas.microsoft.com/office/drawing/2014/main" id="{44930243-1E1A-4485-B36C-6E003F052BEC}"/>
                </a:ext>
              </a:extLst>
            </p:cNvPr>
            <p:cNvCxnSpPr>
              <a:cxnSpLocks/>
            </p:cNvCxnSpPr>
            <p:nvPr/>
          </p:nvCxnSpPr>
          <p:spPr>
            <a:xfrm>
              <a:off x="9494499" y="2040810"/>
              <a:ext cx="0" cy="1243741"/>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cxnSp>
          <p:nvCxnSpPr>
            <p:cNvPr id="49" name="直接连接符 103">
              <a:extLst>
                <a:ext uri="{FF2B5EF4-FFF2-40B4-BE49-F238E27FC236}">
                  <a16:creationId xmlns:a16="http://schemas.microsoft.com/office/drawing/2014/main" id="{F3B26BD5-6301-4F0B-98FC-E7B1430E1F12}"/>
                </a:ext>
              </a:extLst>
            </p:cNvPr>
            <p:cNvCxnSpPr>
              <a:cxnSpLocks/>
            </p:cNvCxnSpPr>
            <p:nvPr/>
          </p:nvCxnSpPr>
          <p:spPr>
            <a:xfrm>
              <a:off x="9494499" y="3906029"/>
              <a:ext cx="0" cy="1243741"/>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6513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13</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584775"/>
          </a:xfrm>
          <a:prstGeom prst="rect">
            <a:avLst/>
          </a:prstGeom>
          <a:noFill/>
        </p:spPr>
        <p:txBody>
          <a:bodyPr wrap="square" rtlCol="0">
            <a:spAutoFit/>
          </a:bodyPr>
          <a:lstStyle/>
          <a:p>
            <a:r>
              <a:rPr lang="en-US" altLang="zh-CN" sz="3200">
                <a:latin typeface="Roboto" pitchFamily="2" charset="0"/>
                <a:ea typeface="Roboto" pitchFamily="2" charset="0"/>
              </a:rPr>
              <a:t>User-based collaborative filtering (UBCF)</a:t>
            </a:r>
          </a:p>
        </p:txBody>
      </p:sp>
      <p:sp>
        <p:nvSpPr>
          <p:cNvPr id="25" name="Rectangle 24">
            <a:extLst>
              <a:ext uri="{FF2B5EF4-FFF2-40B4-BE49-F238E27FC236}">
                <a16:creationId xmlns:a16="http://schemas.microsoft.com/office/drawing/2014/main" id="{58CF4924-D227-44FD-BCB7-062078A268CC}"/>
              </a:ext>
            </a:extLst>
          </p:cNvPr>
          <p:cNvSpPr/>
          <p:nvPr/>
        </p:nvSpPr>
        <p:spPr>
          <a:xfrm>
            <a:off x="6280976" y="1652719"/>
            <a:ext cx="5268825" cy="1815882"/>
          </a:xfrm>
          <a:prstGeom prst="rect">
            <a:avLst/>
          </a:prstGeom>
        </p:spPr>
        <p:txBody>
          <a:bodyPr wrap="square">
            <a:spAutoFit/>
          </a:bodyPr>
          <a:lstStyle/>
          <a:p>
            <a:pPr marL="171450" indent="-171450">
              <a:buFont typeface="Arial" panose="020B0604020202020204" pitchFamily="34" charset="0"/>
              <a:buChar char="•"/>
            </a:pPr>
            <a:r>
              <a:rPr lang="en-US" sz="1600"/>
              <a:t>Finds similar customers based on similar ratings</a:t>
            </a:r>
          </a:p>
          <a:p>
            <a:pPr marL="171450" indent="-171450">
              <a:buFont typeface="Arial" panose="020B0604020202020204" pitchFamily="34" charset="0"/>
              <a:buChar char="•"/>
            </a:pPr>
            <a:r>
              <a:rPr lang="en-US" sz="1600"/>
              <a:t>Recommends what those similar customers liked</a:t>
            </a:r>
          </a:p>
          <a:p>
            <a:pPr marL="171450" indent="-171450">
              <a:buFont typeface="Arial" panose="020B0604020202020204" pitchFamily="34" charset="0"/>
              <a:buChar char="•"/>
            </a:pPr>
            <a:r>
              <a:rPr lang="en-US" sz="1600"/>
              <a:t>Neighborhood based algorithm calculates the similarity between two users</a:t>
            </a:r>
          </a:p>
          <a:p>
            <a:pPr marL="171450" indent="-171450">
              <a:buFont typeface="Arial" panose="020B0604020202020204" pitchFamily="34" charset="0"/>
              <a:buChar char="•"/>
            </a:pPr>
            <a:r>
              <a:rPr lang="en-US" sz="1600"/>
              <a:t>Users’ similarity is measured using Pearson or cosine similarity</a:t>
            </a:r>
          </a:p>
          <a:p>
            <a:pPr marL="171450" indent="-171450">
              <a:buFont typeface="Arial" panose="020B0604020202020204" pitchFamily="34" charset="0"/>
              <a:buChar char="•"/>
            </a:pPr>
            <a:r>
              <a:rPr lang="en-US" sz="1600"/>
              <a:t>Prediction by taking weighted average of all ratings</a:t>
            </a:r>
          </a:p>
        </p:txBody>
      </p:sp>
      <p:sp>
        <p:nvSpPr>
          <p:cNvPr id="28" name="Rectangle 27">
            <a:extLst>
              <a:ext uri="{FF2B5EF4-FFF2-40B4-BE49-F238E27FC236}">
                <a16:creationId xmlns:a16="http://schemas.microsoft.com/office/drawing/2014/main" id="{0BF6AEF9-5636-488B-B34B-E86E8C831A4F}"/>
              </a:ext>
            </a:extLst>
          </p:cNvPr>
          <p:cNvSpPr/>
          <p:nvPr/>
        </p:nvSpPr>
        <p:spPr>
          <a:xfrm>
            <a:off x="6257284" y="3754498"/>
            <a:ext cx="5224498" cy="584775"/>
          </a:xfrm>
          <a:prstGeom prst="rect">
            <a:avLst/>
          </a:prstGeom>
        </p:spPr>
        <p:txBody>
          <a:bodyPr wrap="square">
            <a:spAutoFit/>
          </a:bodyPr>
          <a:lstStyle/>
          <a:p>
            <a:pPr marL="171450" indent="-171450">
              <a:buFont typeface="Arial" panose="020B0604020202020204" pitchFamily="34" charset="0"/>
              <a:buChar char="•"/>
            </a:pPr>
            <a:r>
              <a:rPr lang="en-US" sz="1600"/>
              <a:t>No training or optimization required, hence easy</a:t>
            </a:r>
          </a:p>
          <a:p>
            <a:pPr marL="171450" indent="-171450">
              <a:buFont typeface="Arial" panose="020B0604020202020204" pitchFamily="34" charset="0"/>
              <a:buChar char="•"/>
            </a:pPr>
            <a:r>
              <a:rPr lang="en-US" sz="1600"/>
              <a:t>Easy to explain and implement</a:t>
            </a:r>
          </a:p>
        </p:txBody>
      </p:sp>
      <p:grpSp>
        <p:nvGrpSpPr>
          <p:cNvPr id="29" name="Group 28">
            <a:extLst>
              <a:ext uri="{FF2B5EF4-FFF2-40B4-BE49-F238E27FC236}">
                <a16:creationId xmlns:a16="http://schemas.microsoft.com/office/drawing/2014/main" id="{DDD92C0C-2118-4ACE-91C4-AB8A6EEECA96}"/>
              </a:ext>
            </a:extLst>
          </p:cNvPr>
          <p:cNvGrpSpPr/>
          <p:nvPr/>
        </p:nvGrpSpPr>
        <p:grpSpPr>
          <a:xfrm>
            <a:off x="430306" y="1373347"/>
            <a:ext cx="5641258" cy="4370085"/>
            <a:chOff x="6482257" y="1274699"/>
            <a:chExt cx="5501946" cy="4308602"/>
          </a:xfrm>
        </p:grpSpPr>
        <p:grpSp>
          <p:nvGrpSpPr>
            <p:cNvPr id="30" name="Group 29">
              <a:extLst>
                <a:ext uri="{FF2B5EF4-FFF2-40B4-BE49-F238E27FC236}">
                  <a16:creationId xmlns:a16="http://schemas.microsoft.com/office/drawing/2014/main" id="{62647554-2300-40FB-866B-A046627C3AE0}"/>
                </a:ext>
              </a:extLst>
            </p:cNvPr>
            <p:cNvGrpSpPr/>
            <p:nvPr/>
          </p:nvGrpSpPr>
          <p:grpSpPr>
            <a:xfrm>
              <a:off x="6482257" y="1274699"/>
              <a:ext cx="5501946" cy="4308602"/>
              <a:chOff x="6482257" y="1274699"/>
              <a:chExt cx="5501946" cy="4308602"/>
            </a:xfrm>
          </p:grpSpPr>
          <p:grpSp>
            <p:nvGrpSpPr>
              <p:cNvPr id="39" name="Group 38">
                <a:extLst>
                  <a:ext uri="{FF2B5EF4-FFF2-40B4-BE49-F238E27FC236}">
                    <a16:creationId xmlns:a16="http://schemas.microsoft.com/office/drawing/2014/main" id="{8C66B5F3-D245-4E54-87E2-8BBABD8FFF32}"/>
                  </a:ext>
                </a:extLst>
              </p:cNvPr>
              <p:cNvGrpSpPr/>
              <p:nvPr/>
            </p:nvGrpSpPr>
            <p:grpSpPr>
              <a:xfrm>
                <a:off x="6482257" y="1274699"/>
                <a:ext cx="5501946" cy="4308602"/>
                <a:chOff x="6113756" y="1431678"/>
                <a:chExt cx="5501946" cy="4308602"/>
              </a:xfrm>
            </p:grpSpPr>
            <p:pic>
              <p:nvPicPr>
                <p:cNvPr id="45" name="图片 28">
                  <a:extLst>
                    <a:ext uri="{FF2B5EF4-FFF2-40B4-BE49-F238E27FC236}">
                      <a16:creationId xmlns:a16="http://schemas.microsoft.com/office/drawing/2014/main" id="{8B0925BC-FF0B-485E-9F96-4C2266DE9C3B}"/>
                    </a:ext>
                  </a:extLst>
                </p:cNvPr>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72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l="9055" t="2333" r="2862" b="44466"/>
                <a:stretch>
                  <a:fillRect/>
                </a:stretch>
              </p:blipFill>
              <p:spPr>
                <a:xfrm>
                  <a:off x="6113756" y="1431678"/>
                  <a:ext cx="5501946" cy="4308602"/>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a:solidFill>
                  <a:schemeClr val="bg1"/>
                </a:solidFill>
                <a:ln w="22225">
                  <a:solidFill>
                    <a:schemeClr val="tx1"/>
                  </a:solidFill>
                </a:ln>
              </p:spPr>
            </p:pic>
            <p:pic>
              <p:nvPicPr>
                <p:cNvPr id="46" name="Picture 45">
                  <a:extLst>
                    <a:ext uri="{FF2B5EF4-FFF2-40B4-BE49-F238E27FC236}">
                      <a16:creationId xmlns:a16="http://schemas.microsoft.com/office/drawing/2014/main" id="{4CE6DA85-6C24-48F9-92B9-B9FFED34D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672" y="2086186"/>
                  <a:ext cx="1089040" cy="1089040"/>
                </a:xfrm>
                <a:prstGeom prst="rect">
                  <a:avLst/>
                </a:prstGeom>
              </p:spPr>
            </p:pic>
            <p:pic>
              <p:nvPicPr>
                <p:cNvPr id="48" name="Picture 47">
                  <a:extLst>
                    <a:ext uri="{FF2B5EF4-FFF2-40B4-BE49-F238E27FC236}">
                      <a16:creationId xmlns:a16="http://schemas.microsoft.com/office/drawing/2014/main" id="{B52A2684-2C49-408B-B4A9-1501CFB50956}"/>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05654" y="4190302"/>
                  <a:ext cx="1089040" cy="1089040"/>
                </a:xfrm>
                <a:prstGeom prst="rect">
                  <a:avLst/>
                </a:prstGeom>
              </p:spPr>
            </p:pic>
            <p:pic>
              <p:nvPicPr>
                <p:cNvPr id="51" name="Picture 50">
                  <a:extLst>
                    <a:ext uri="{FF2B5EF4-FFF2-40B4-BE49-F238E27FC236}">
                      <a16:creationId xmlns:a16="http://schemas.microsoft.com/office/drawing/2014/main" id="{3CCA374D-AE66-4C64-B644-6FF4AB3C586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018376" y="2334988"/>
                  <a:ext cx="566755" cy="566755"/>
                </a:xfrm>
                <a:prstGeom prst="rect">
                  <a:avLst/>
                </a:prstGeom>
              </p:spPr>
            </p:pic>
            <p:pic>
              <p:nvPicPr>
                <p:cNvPr id="53" name="Picture 52">
                  <a:extLst>
                    <a:ext uri="{FF2B5EF4-FFF2-40B4-BE49-F238E27FC236}">
                      <a16:creationId xmlns:a16="http://schemas.microsoft.com/office/drawing/2014/main" id="{F05204EB-4964-4B10-90F6-5ECF9862B49B}"/>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6094" y="2088516"/>
                  <a:ext cx="1089040" cy="1089040"/>
                </a:xfrm>
                <a:prstGeom prst="rect">
                  <a:avLst/>
                </a:prstGeom>
              </p:spPr>
            </p:pic>
            <p:pic>
              <p:nvPicPr>
                <p:cNvPr id="54" name="Picture 53">
                  <a:extLst>
                    <a:ext uri="{FF2B5EF4-FFF2-40B4-BE49-F238E27FC236}">
                      <a16:creationId xmlns:a16="http://schemas.microsoft.com/office/drawing/2014/main" id="{F4C4E595-D5A2-4204-9AE7-786B6293D3B4}"/>
                    </a:ext>
                  </a:extLst>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256687" y="2436381"/>
                  <a:ext cx="402967" cy="402967"/>
                </a:xfrm>
                <a:prstGeom prst="rect">
                  <a:avLst/>
                </a:prstGeom>
              </p:spPr>
            </p:pic>
            <p:pic>
              <p:nvPicPr>
                <p:cNvPr id="55" name="Picture 54">
                  <a:extLst>
                    <a:ext uri="{FF2B5EF4-FFF2-40B4-BE49-F238E27FC236}">
                      <a16:creationId xmlns:a16="http://schemas.microsoft.com/office/drawing/2014/main" id="{ED443BAB-E972-4A60-BD69-EEF27A1C8783}"/>
                    </a:ext>
                  </a:extLst>
                </p:cNvPr>
                <p:cNvPicPr>
                  <a:picLocks noChangeAspect="1"/>
                </p:cNvPicPr>
                <p:nvPr/>
              </p:nvPicPr>
              <p:blipFill>
                <a:blip r:embed="rId8">
                  <a:lum bright="70000" contrast="-70000"/>
                  <a:alphaModFix/>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517968" y="4413923"/>
                  <a:ext cx="657141" cy="657141"/>
                </a:xfrm>
                <a:prstGeom prst="rect">
                  <a:avLst/>
                </a:prstGeom>
              </p:spPr>
            </p:pic>
            <p:pic>
              <p:nvPicPr>
                <p:cNvPr id="56" name="Picture 55">
                  <a:extLst>
                    <a:ext uri="{FF2B5EF4-FFF2-40B4-BE49-F238E27FC236}">
                      <a16:creationId xmlns:a16="http://schemas.microsoft.com/office/drawing/2014/main" id="{707F4AA1-A6F6-4A3E-8FC0-D46C2247A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2717" y="3281159"/>
                  <a:ext cx="766752" cy="766752"/>
                </a:xfrm>
                <a:prstGeom prst="rect">
                  <a:avLst/>
                </a:prstGeom>
              </p:spPr>
            </p:pic>
            <p:pic>
              <p:nvPicPr>
                <p:cNvPr id="57" name="Picture 56">
                  <a:extLst>
                    <a:ext uri="{FF2B5EF4-FFF2-40B4-BE49-F238E27FC236}">
                      <a16:creationId xmlns:a16="http://schemas.microsoft.com/office/drawing/2014/main" id="{4FCE1049-1041-4486-852F-EDC95396B7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79899" y="3291815"/>
                  <a:ext cx="748995" cy="748995"/>
                </a:xfrm>
                <a:prstGeom prst="rect">
                  <a:avLst/>
                </a:prstGeom>
              </p:spPr>
            </p:pic>
            <p:cxnSp>
              <p:nvCxnSpPr>
                <p:cNvPr id="58" name="Straight Arrow Connector 57">
                  <a:extLst>
                    <a:ext uri="{FF2B5EF4-FFF2-40B4-BE49-F238E27FC236}">
                      <a16:creationId xmlns:a16="http://schemas.microsoft.com/office/drawing/2014/main" id="{95C02F78-8B59-4D05-B97A-90B165BEA7D7}"/>
                    </a:ext>
                  </a:extLst>
                </p:cNvPr>
                <p:cNvCxnSpPr>
                  <a:cxnSpLocks/>
                  <a:stCxn id="56" idx="3"/>
                  <a:endCxn id="46" idx="1"/>
                </p:cNvCxnSpPr>
                <p:nvPr/>
              </p:nvCxnSpPr>
              <p:spPr>
                <a:xfrm flipV="1">
                  <a:off x="7329469" y="2630706"/>
                  <a:ext cx="432203" cy="1033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B70A1B2-3ACA-4138-B200-7D1A9691567C}"/>
                    </a:ext>
                  </a:extLst>
                </p:cNvPr>
                <p:cNvCxnSpPr>
                  <a:cxnSpLocks/>
                  <a:stCxn id="56" idx="3"/>
                  <a:endCxn id="48" idx="1"/>
                </p:cNvCxnSpPr>
                <p:nvPr/>
              </p:nvCxnSpPr>
              <p:spPr>
                <a:xfrm>
                  <a:off x="7329469" y="3664535"/>
                  <a:ext cx="976185" cy="1070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A72752E-03DB-471D-B8B1-60DDACEFFC8B}"/>
                    </a:ext>
                  </a:extLst>
                </p:cNvPr>
                <p:cNvCxnSpPr>
                  <a:cxnSpLocks/>
                  <a:stCxn id="57" idx="1"/>
                  <a:endCxn id="53" idx="3"/>
                </p:cNvCxnSpPr>
                <p:nvPr/>
              </p:nvCxnSpPr>
              <p:spPr>
                <a:xfrm flipH="1" flipV="1">
                  <a:off x="10005134" y="2633036"/>
                  <a:ext cx="474765" cy="1033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7C2695D-D45C-4F26-97DD-A42687C1B8BA}"/>
                    </a:ext>
                  </a:extLst>
                </p:cNvPr>
                <p:cNvCxnSpPr>
                  <a:cxnSpLocks/>
                  <a:stCxn id="48" idx="3"/>
                  <a:endCxn id="57" idx="1"/>
                </p:cNvCxnSpPr>
                <p:nvPr/>
              </p:nvCxnSpPr>
              <p:spPr>
                <a:xfrm flipV="1">
                  <a:off x="9394694" y="3666313"/>
                  <a:ext cx="1085205" cy="1068509"/>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16BCDA68-1E04-444E-B1C0-50B593EFCF92}"/>
                    </a:ext>
                  </a:extLst>
                </p:cNvPr>
                <p:cNvSpPr txBox="1"/>
                <p:nvPr/>
              </p:nvSpPr>
              <p:spPr>
                <a:xfrm>
                  <a:off x="8236437" y="3398847"/>
                  <a:ext cx="1424584" cy="307777"/>
                </a:xfrm>
                <a:prstGeom prst="rect">
                  <a:avLst/>
                </a:prstGeom>
                <a:noFill/>
              </p:spPr>
              <p:txBody>
                <a:bodyPr wrap="square" rtlCol="0">
                  <a:spAutoFit/>
                </a:bodyPr>
                <a:lstStyle/>
                <a:p>
                  <a:r>
                    <a:rPr lang="en-US" sz="1400"/>
                    <a:t>Similar users</a:t>
                  </a:r>
                </a:p>
              </p:txBody>
            </p:sp>
            <p:sp>
              <p:nvSpPr>
                <p:cNvPr id="63" name="TextBox 62">
                  <a:extLst>
                    <a:ext uri="{FF2B5EF4-FFF2-40B4-BE49-F238E27FC236}">
                      <a16:creationId xmlns:a16="http://schemas.microsoft.com/office/drawing/2014/main" id="{26D9748D-C2A1-4C31-B8BF-9FE18AB75CD6}"/>
                    </a:ext>
                  </a:extLst>
                </p:cNvPr>
                <p:cNvSpPr txBox="1"/>
                <p:nvPr/>
              </p:nvSpPr>
              <p:spPr>
                <a:xfrm>
                  <a:off x="7848696" y="5124554"/>
                  <a:ext cx="2393820" cy="523220"/>
                </a:xfrm>
                <a:prstGeom prst="rect">
                  <a:avLst/>
                </a:prstGeom>
                <a:noFill/>
              </p:spPr>
              <p:txBody>
                <a:bodyPr wrap="square" rtlCol="0">
                  <a:spAutoFit/>
                </a:bodyPr>
                <a:lstStyle/>
                <a:p>
                  <a:r>
                    <a:rPr lang="en-US" sz="1400"/>
                    <a:t>V</a:t>
                  </a:r>
                  <a:r>
                    <a:rPr lang="en-US" altLang="zh-CN" sz="1400"/>
                    <a:t>iewed and liked by her, Recommend to him</a:t>
                  </a:r>
                  <a:endParaRPr lang="en-US" sz="1400"/>
                </a:p>
              </p:txBody>
            </p:sp>
          </p:grpSp>
          <p:cxnSp>
            <p:nvCxnSpPr>
              <p:cNvPr id="40" name="Straight Arrow Connector 39">
                <a:extLst>
                  <a:ext uri="{FF2B5EF4-FFF2-40B4-BE49-F238E27FC236}">
                    <a16:creationId xmlns:a16="http://schemas.microsoft.com/office/drawing/2014/main" id="{71B61214-A808-42B0-BDFC-18F69E3105DC}"/>
                  </a:ext>
                </a:extLst>
              </p:cNvPr>
              <p:cNvCxnSpPr>
                <a:cxnSpLocks/>
                <a:stCxn id="56" idx="3"/>
                <a:endCxn id="57" idx="1"/>
              </p:cNvCxnSpPr>
              <p:nvPr/>
            </p:nvCxnSpPr>
            <p:spPr>
              <a:xfrm>
                <a:off x="7697970" y="3507556"/>
                <a:ext cx="3150430" cy="17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99C8407-6DBD-484E-BEE3-DBF300DB0DD1}"/>
                  </a:ext>
                </a:extLst>
              </p:cNvPr>
              <p:cNvSpPr txBox="1"/>
              <p:nvPr/>
            </p:nvSpPr>
            <p:spPr>
              <a:xfrm>
                <a:off x="7846600" y="1789704"/>
                <a:ext cx="2806295" cy="307777"/>
              </a:xfrm>
              <a:prstGeom prst="rect">
                <a:avLst/>
              </a:prstGeom>
              <a:noFill/>
            </p:spPr>
            <p:txBody>
              <a:bodyPr wrap="square" rtlCol="0">
                <a:spAutoFit/>
              </a:bodyPr>
              <a:lstStyle/>
              <a:p>
                <a:r>
                  <a:rPr lang="en-US" sz="1400"/>
                  <a:t>Viewed and liked by both users</a:t>
                </a:r>
              </a:p>
            </p:txBody>
          </p:sp>
        </p:grpSp>
        <p:sp>
          <p:nvSpPr>
            <p:cNvPr id="37" name="TextBox 36">
              <a:extLst>
                <a:ext uri="{FF2B5EF4-FFF2-40B4-BE49-F238E27FC236}">
                  <a16:creationId xmlns:a16="http://schemas.microsoft.com/office/drawing/2014/main" id="{CDFC9A7E-4D46-4268-BFD7-57E40CD8FFED}"/>
                </a:ext>
              </a:extLst>
            </p:cNvPr>
            <p:cNvSpPr txBox="1"/>
            <p:nvPr/>
          </p:nvSpPr>
          <p:spPr>
            <a:xfrm>
              <a:off x="8338184" y="1350635"/>
              <a:ext cx="2410851" cy="307777"/>
            </a:xfrm>
            <a:prstGeom prst="rect">
              <a:avLst/>
            </a:prstGeom>
            <a:noFill/>
          </p:spPr>
          <p:txBody>
            <a:bodyPr wrap="square" rtlCol="0">
              <a:spAutoFit/>
            </a:bodyPr>
            <a:lstStyle/>
            <a:p>
              <a:r>
                <a:rPr lang="en-US" sz="1400" b="1"/>
                <a:t>User-based filtering</a:t>
              </a:r>
              <a:endParaRPr lang="en-US" sz="1200" b="1"/>
            </a:p>
          </p:txBody>
        </p:sp>
      </p:grpSp>
      <p:sp>
        <p:nvSpPr>
          <p:cNvPr id="64" name="文本框 26">
            <a:extLst>
              <a:ext uri="{FF2B5EF4-FFF2-40B4-BE49-F238E27FC236}">
                <a16:creationId xmlns:a16="http://schemas.microsoft.com/office/drawing/2014/main" id="{14918FAB-C8BD-4C21-A197-912CEACE07DA}"/>
              </a:ext>
            </a:extLst>
          </p:cNvPr>
          <p:cNvSpPr txBox="1"/>
          <p:nvPr/>
        </p:nvSpPr>
        <p:spPr>
          <a:xfrm>
            <a:off x="6190735" y="1336740"/>
            <a:ext cx="2347814" cy="338554"/>
          </a:xfrm>
          <a:prstGeom prst="rect">
            <a:avLst/>
          </a:prstGeom>
          <a:noFill/>
        </p:spPr>
        <p:txBody>
          <a:bodyPr wrap="square" rtlCol="0">
            <a:spAutoFit/>
          </a:bodyPr>
          <a:lstStyle/>
          <a:p>
            <a:r>
              <a:rPr lang="en-US" altLang="zh-CN" sz="1600" b="1">
                <a:solidFill>
                  <a:srgbClr val="9D2E2E"/>
                </a:solidFill>
              </a:rPr>
              <a:t>Technique overview</a:t>
            </a:r>
            <a:endParaRPr lang="zh-CN" altLang="en-US" sz="1600" b="1">
              <a:solidFill>
                <a:srgbClr val="9D2E2E"/>
              </a:solidFill>
            </a:endParaRPr>
          </a:p>
        </p:txBody>
      </p:sp>
      <p:sp>
        <p:nvSpPr>
          <p:cNvPr id="65" name="文本框 26">
            <a:extLst>
              <a:ext uri="{FF2B5EF4-FFF2-40B4-BE49-F238E27FC236}">
                <a16:creationId xmlns:a16="http://schemas.microsoft.com/office/drawing/2014/main" id="{2F3B581F-D2FD-4FE1-8122-75476257D557}"/>
              </a:ext>
            </a:extLst>
          </p:cNvPr>
          <p:cNvSpPr txBox="1"/>
          <p:nvPr/>
        </p:nvSpPr>
        <p:spPr>
          <a:xfrm>
            <a:off x="6190735" y="3495537"/>
            <a:ext cx="2347814" cy="338554"/>
          </a:xfrm>
          <a:prstGeom prst="rect">
            <a:avLst/>
          </a:prstGeom>
          <a:noFill/>
        </p:spPr>
        <p:txBody>
          <a:bodyPr wrap="square" rtlCol="0">
            <a:spAutoFit/>
          </a:bodyPr>
          <a:lstStyle/>
          <a:p>
            <a:r>
              <a:rPr lang="en-US" altLang="zh-CN" sz="1600" b="1">
                <a:solidFill>
                  <a:srgbClr val="9D2E2E"/>
                </a:solidFill>
              </a:rPr>
              <a:t>Pros</a:t>
            </a:r>
            <a:endParaRPr lang="zh-CN" altLang="en-US" sz="1600" b="1">
              <a:solidFill>
                <a:srgbClr val="9D2E2E"/>
              </a:solidFill>
            </a:endParaRPr>
          </a:p>
        </p:txBody>
      </p:sp>
      <p:sp>
        <p:nvSpPr>
          <p:cNvPr id="66" name="文本框 26">
            <a:extLst>
              <a:ext uri="{FF2B5EF4-FFF2-40B4-BE49-F238E27FC236}">
                <a16:creationId xmlns:a16="http://schemas.microsoft.com/office/drawing/2014/main" id="{E85035BC-6067-4554-91F8-05CBFF4A811C}"/>
              </a:ext>
            </a:extLst>
          </p:cNvPr>
          <p:cNvSpPr txBox="1"/>
          <p:nvPr/>
        </p:nvSpPr>
        <p:spPr>
          <a:xfrm>
            <a:off x="6190735" y="4413811"/>
            <a:ext cx="2347814" cy="338554"/>
          </a:xfrm>
          <a:prstGeom prst="rect">
            <a:avLst/>
          </a:prstGeom>
          <a:noFill/>
        </p:spPr>
        <p:txBody>
          <a:bodyPr wrap="square" rtlCol="0">
            <a:spAutoFit/>
          </a:bodyPr>
          <a:lstStyle/>
          <a:p>
            <a:r>
              <a:rPr lang="en-US" altLang="zh-CN" sz="1600" b="1">
                <a:solidFill>
                  <a:srgbClr val="9D2E2E"/>
                </a:solidFill>
              </a:rPr>
              <a:t>Cons</a:t>
            </a:r>
            <a:endParaRPr lang="zh-CN" altLang="en-US" sz="1600" b="1">
              <a:solidFill>
                <a:srgbClr val="9D2E2E"/>
              </a:solidFill>
            </a:endParaRPr>
          </a:p>
        </p:txBody>
      </p:sp>
      <p:sp>
        <p:nvSpPr>
          <p:cNvPr id="67" name="Rectangle 66">
            <a:extLst>
              <a:ext uri="{FF2B5EF4-FFF2-40B4-BE49-F238E27FC236}">
                <a16:creationId xmlns:a16="http://schemas.microsoft.com/office/drawing/2014/main" id="{8CACE453-CFAE-43C2-BCE8-7308FB1F5906}"/>
              </a:ext>
            </a:extLst>
          </p:cNvPr>
          <p:cNvSpPr/>
          <p:nvPr/>
        </p:nvSpPr>
        <p:spPr>
          <a:xfrm>
            <a:off x="6257284" y="4666226"/>
            <a:ext cx="5062695" cy="1077218"/>
          </a:xfrm>
          <a:prstGeom prst="rect">
            <a:avLst/>
          </a:prstGeom>
        </p:spPr>
        <p:txBody>
          <a:bodyPr wrap="square">
            <a:spAutoFit/>
          </a:bodyPr>
          <a:lstStyle/>
          <a:p>
            <a:pPr marL="171450" indent="-171450">
              <a:buFont typeface="Arial" panose="020B0604020202020204" pitchFamily="34" charset="0"/>
              <a:buChar char="•"/>
            </a:pPr>
            <a:r>
              <a:rPr lang="en-US" sz="1600"/>
              <a:t>Challenges dealing with sparse data i.e. few ratings per user</a:t>
            </a:r>
          </a:p>
          <a:p>
            <a:pPr marL="171450" indent="-171450">
              <a:buFont typeface="Arial" panose="020B0604020202020204" pitchFamily="34" charset="0"/>
              <a:buChar char="•"/>
            </a:pPr>
            <a:r>
              <a:rPr lang="en-US" sz="1600"/>
              <a:t>Computation time can be large/unfeasible</a:t>
            </a:r>
          </a:p>
          <a:p>
            <a:pPr marL="171450" indent="-171450">
              <a:buFont typeface="Arial" panose="020B0604020202020204" pitchFamily="34" charset="0"/>
              <a:buChar char="•"/>
            </a:pPr>
            <a:r>
              <a:rPr lang="en-US" sz="1600"/>
              <a:t>Users’ preference can change over time</a:t>
            </a:r>
          </a:p>
        </p:txBody>
      </p:sp>
    </p:spTree>
    <p:extLst>
      <p:ext uri="{BB962C8B-B14F-4D97-AF65-F5344CB8AC3E}">
        <p14:creationId xmlns:p14="http://schemas.microsoft.com/office/powerpoint/2010/main" val="1676664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14</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584775"/>
          </a:xfrm>
          <a:prstGeom prst="rect">
            <a:avLst/>
          </a:prstGeom>
          <a:noFill/>
        </p:spPr>
        <p:txBody>
          <a:bodyPr wrap="square" rtlCol="0">
            <a:spAutoFit/>
          </a:bodyPr>
          <a:lstStyle/>
          <a:p>
            <a:r>
              <a:rPr lang="en-US" altLang="zh-CN" sz="3200">
                <a:latin typeface="Roboto" pitchFamily="2" charset="0"/>
                <a:ea typeface="Roboto" pitchFamily="2" charset="0"/>
              </a:rPr>
              <a:t>Item-based collaborative filtering (IBCF)</a:t>
            </a:r>
          </a:p>
        </p:txBody>
      </p:sp>
      <p:sp>
        <p:nvSpPr>
          <p:cNvPr id="25" name="Rectangle 24">
            <a:extLst>
              <a:ext uri="{FF2B5EF4-FFF2-40B4-BE49-F238E27FC236}">
                <a16:creationId xmlns:a16="http://schemas.microsoft.com/office/drawing/2014/main" id="{58CF4924-D227-44FD-BCB7-062078A268CC}"/>
              </a:ext>
            </a:extLst>
          </p:cNvPr>
          <p:cNvSpPr/>
          <p:nvPr/>
        </p:nvSpPr>
        <p:spPr>
          <a:xfrm>
            <a:off x="6280977" y="1677760"/>
            <a:ext cx="5430190" cy="1077218"/>
          </a:xfrm>
          <a:prstGeom prst="rect">
            <a:avLst/>
          </a:prstGeom>
        </p:spPr>
        <p:txBody>
          <a:bodyPr wrap="square">
            <a:spAutoFit/>
          </a:bodyPr>
          <a:lstStyle/>
          <a:p>
            <a:pPr marL="171450" indent="-171450">
              <a:buFont typeface="Arial" panose="020B0604020202020204" pitchFamily="34" charset="0"/>
              <a:buChar char="•"/>
            </a:pPr>
            <a:r>
              <a:rPr lang="en-US" sz="1600"/>
              <a:t>Finds similarities between items based on ratings</a:t>
            </a:r>
          </a:p>
          <a:p>
            <a:pPr marL="171450" indent="-171450">
              <a:buFont typeface="Arial" panose="020B0604020202020204" pitchFamily="34" charset="0"/>
              <a:buChar char="•"/>
            </a:pPr>
            <a:r>
              <a:rPr lang="en-US" sz="1600"/>
              <a:t>Typically use rating correlation or cosine similarity</a:t>
            </a:r>
          </a:p>
          <a:p>
            <a:pPr marL="171450" indent="-171450">
              <a:buFont typeface="Arial" panose="020B0604020202020204" pitchFamily="34" charset="0"/>
              <a:buChar char="•"/>
            </a:pPr>
            <a:r>
              <a:rPr lang="en-US" sz="1600"/>
              <a:t>Recommends most similar items to a user’s already-rated items</a:t>
            </a:r>
          </a:p>
        </p:txBody>
      </p:sp>
      <p:sp>
        <p:nvSpPr>
          <p:cNvPr id="28" name="Rectangle 27">
            <a:extLst>
              <a:ext uri="{FF2B5EF4-FFF2-40B4-BE49-F238E27FC236}">
                <a16:creationId xmlns:a16="http://schemas.microsoft.com/office/drawing/2014/main" id="{0BF6AEF9-5636-488B-B34B-E86E8C831A4F}"/>
              </a:ext>
            </a:extLst>
          </p:cNvPr>
          <p:cNvSpPr/>
          <p:nvPr/>
        </p:nvSpPr>
        <p:spPr>
          <a:xfrm>
            <a:off x="6291537" y="3021430"/>
            <a:ext cx="5346305" cy="1569660"/>
          </a:xfrm>
          <a:prstGeom prst="rect">
            <a:avLst/>
          </a:prstGeom>
        </p:spPr>
        <p:txBody>
          <a:bodyPr wrap="square">
            <a:spAutoFit/>
          </a:bodyPr>
          <a:lstStyle/>
          <a:p>
            <a:pPr marL="171450" indent="-171450">
              <a:buFont typeface="Arial" panose="020B0604020202020204" pitchFamily="34" charset="0"/>
              <a:buChar char="•"/>
            </a:pPr>
            <a:r>
              <a:rPr lang="en-US" sz="1600"/>
              <a:t>Good at handling situations where there are too many users since focus is on item similarity</a:t>
            </a:r>
          </a:p>
          <a:p>
            <a:pPr marL="171450" indent="-171450">
              <a:buFont typeface="Arial" panose="020B0604020202020204" pitchFamily="34" charset="0"/>
              <a:buChar char="•"/>
            </a:pPr>
            <a:r>
              <a:rPr lang="en-US" sz="1600"/>
              <a:t>More stable than UBCF because items tend to have a lot of ratings, so an individual rating has less impact</a:t>
            </a:r>
          </a:p>
          <a:p>
            <a:pPr marL="171450" indent="-171450">
              <a:buFont typeface="Arial" panose="020B0604020202020204" pitchFamily="34" charset="0"/>
              <a:buChar char="•"/>
            </a:pPr>
            <a:r>
              <a:rPr lang="en-US" sz="1600"/>
              <a:t>Less susceptible to changing user preferences over time</a:t>
            </a:r>
          </a:p>
        </p:txBody>
      </p:sp>
      <p:sp>
        <p:nvSpPr>
          <p:cNvPr id="64" name="文本框 26">
            <a:extLst>
              <a:ext uri="{FF2B5EF4-FFF2-40B4-BE49-F238E27FC236}">
                <a16:creationId xmlns:a16="http://schemas.microsoft.com/office/drawing/2014/main" id="{14918FAB-C8BD-4C21-A197-912CEACE07DA}"/>
              </a:ext>
            </a:extLst>
          </p:cNvPr>
          <p:cNvSpPr txBox="1"/>
          <p:nvPr/>
        </p:nvSpPr>
        <p:spPr>
          <a:xfrm>
            <a:off x="6190735" y="1361781"/>
            <a:ext cx="2347814" cy="338554"/>
          </a:xfrm>
          <a:prstGeom prst="rect">
            <a:avLst/>
          </a:prstGeom>
          <a:noFill/>
        </p:spPr>
        <p:txBody>
          <a:bodyPr wrap="square" rtlCol="0">
            <a:spAutoFit/>
          </a:bodyPr>
          <a:lstStyle/>
          <a:p>
            <a:r>
              <a:rPr lang="en-US" altLang="zh-CN" sz="1600" b="1">
                <a:solidFill>
                  <a:srgbClr val="9D2E2E"/>
                </a:solidFill>
              </a:rPr>
              <a:t>Technique overview</a:t>
            </a:r>
            <a:endParaRPr lang="zh-CN" altLang="en-US" sz="1600" b="1">
              <a:solidFill>
                <a:srgbClr val="9D2E2E"/>
              </a:solidFill>
            </a:endParaRPr>
          </a:p>
        </p:txBody>
      </p:sp>
      <p:sp>
        <p:nvSpPr>
          <p:cNvPr id="65" name="文本框 26">
            <a:extLst>
              <a:ext uri="{FF2B5EF4-FFF2-40B4-BE49-F238E27FC236}">
                <a16:creationId xmlns:a16="http://schemas.microsoft.com/office/drawing/2014/main" id="{2F3B581F-D2FD-4FE1-8122-75476257D557}"/>
              </a:ext>
            </a:extLst>
          </p:cNvPr>
          <p:cNvSpPr txBox="1"/>
          <p:nvPr/>
        </p:nvSpPr>
        <p:spPr>
          <a:xfrm>
            <a:off x="6224988" y="2762469"/>
            <a:ext cx="2347814" cy="338554"/>
          </a:xfrm>
          <a:prstGeom prst="rect">
            <a:avLst/>
          </a:prstGeom>
          <a:noFill/>
        </p:spPr>
        <p:txBody>
          <a:bodyPr wrap="square" rtlCol="0">
            <a:spAutoFit/>
          </a:bodyPr>
          <a:lstStyle/>
          <a:p>
            <a:r>
              <a:rPr lang="en-US" altLang="zh-CN" sz="1600" b="1">
                <a:solidFill>
                  <a:srgbClr val="9D2E2E"/>
                </a:solidFill>
              </a:rPr>
              <a:t>Pros</a:t>
            </a:r>
            <a:endParaRPr lang="zh-CN" altLang="en-US" sz="1600" b="1">
              <a:solidFill>
                <a:srgbClr val="9D2E2E"/>
              </a:solidFill>
            </a:endParaRPr>
          </a:p>
        </p:txBody>
      </p:sp>
      <p:sp>
        <p:nvSpPr>
          <p:cNvPr id="66" name="文本框 26">
            <a:extLst>
              <a:ext uri="{FF2B5EF4-FFF2-40B4-BE49-F238E27FC236}">
                <a16:creationId xmlns:a16="http://schemas.microsoft.com/office/drawing/2014/main" id="{E85035BC-6067-4554-91F8-05CBFF4A811C}"/>
              </a:ext>
            </a:extLst>
          </p:cNvPr>
          <p:cNvSpPr txBox="1"/>
          <p:nvPr/>
        </p:nvSpPr>
        <p:spPr>
          <a:xfrm>
            <a:off x="6190735" y="4579218"/>
            <a:ext cx="2347814" cy="338554"/>
          </a:xfrm>
          <a:prstGeom prst="rect">
            <a:avLst/>
          </a:prstGeom>
          <a:noFill/>
        </p:spPr>
        <p:txBody>
          <a:bodyPr wrap="square" rtlCol="0">
            <a:spAutoFit/>
          </a:bodyPr>
          <a:lstStyle/>
          <a:p>
            <a:r>
              <a:rPr lang="en-US" altLang="zh-CN" sz="1600" b="1">
                <a:solidFill>
                  <a:srgbClr val="9D2E2E"/>
                </a:solidFill>
              </a:rPr>
              <a:t>Cons</a:t>
            </a:r>
            <a:endParaRPr lang="zh-CN" altLang="en-US" sz="1600" b="1">
              <a:solidFill>
                <a:srgbClr val="9D2E2E"/>
              </a:solidFill>
            </a:endParaRPr>
          </a:p>
        </p:txBody>
      </p:sp>
      <p:sp>
        <p:nvSpPr>
          <p:cNvPr id="67" name="Rectangle 66">
            <a:extLst>
              <a:ext uri="{FF2B5EF4-FFF2-40B4-BE49-F238E27FC236}">
                <a16:creationId xmlns:a16="http://schemas.microsoft.com/office/drawing/2014/main" id="{8CACE453-CFAE-43C2-BCE8-7308FB1F5906}"/>
              </a:ext>
            </a:extLst>
          </p:cNvPr>
          <p:cNvSpPr/>
          <p:nvPr/>
        </p:nvSpPr>
        <p:spPr>
          <a:xfrm>
            <a:off x="6257284" y="4831633"/>
            <a:ext cx="5419653" cy="1077218"/>
          </a:xfrm>
          <a:prstGeom prst="rect">
            <a:avLst/>
          </a:prstGeom>
        </p:spPr>
        <p:txBody>
          <a:bodyPr wrap="square">
            <a:spAutoFit/>
          </a:bodyPr>
          <a:lstStyle/>
          <a:p>
            <a:pPr marL="171450" indent="-171450">
              <a:buFont typeface="Arial" panose="020B0604020202020204" pitchFamily="34" charset="0"/>
              <a:buChar char="•"/>
            </a:pPr>
            <a:r>
              <a:rPr lang="en-US" sz="1600"/>
              <a:t>Can have challenges with sparse data if some items have few ratings</a:t>
            </a:r>
          </a:p>
          <a:p>
            <a:pPr marL="171450" indent="-171450">
              <a:buFont typeface="Arial" panose="020B0604020202020204" pitchFamily="34" charset="0"/>
              <a:buChar char="•"/>
            </a:pPr>
            <a:r>
              <a:rPr lang="en-US" sz="1600"/>
              <a:t>Can be challenging to explain, and has inconsistent effectiveness</a:t>
            </a:r>
          </a:p>
        </p:txBody>
      </p:sp>
      <p:grpSp>
        <p:nvGrpSpPr>
          <p:cNvPr id="81" name="Group 80">
            <a:extLst>
              <a:ext uri="{FF2B5EF4-FFF2-40B4-BE49-F238E27FC236}">
                <a16:creationId xmlns:a16="http://schemas.microsoft.com/office/drawing/2014/main" id="{19B07854-1D59-482E-9A4E-EC7F2A27B953}"/>
              </a:ext>
            </a:extLst>
          </p:cNvPr>
          <p:cNvGrpSpPr/>
          <p:nvPr/>
        </p:nvGrpSpPr>
        <p:grpSpPr>
          <a:xfrm>
            <a:off x="823067" y="1443841"/>
            <a:ext cx="5263407" cy="4308602"/>
            <a:chOff x="832593" y="1274699"/>
            <a:chExt cx="5263407" cy="4308602"/>
          </a:xfrm>
        </p:grpSpPr>
        <p:grpSp>
          <p:nvGrpSpPr>
            <p:cNvPr id="82" name="Group 81">
              <a:extLst>
                <a:ext uri="{FF2B5EF4-FFF2-40B4-BE49-F238E27FC236}">
                  <a16:creationId xmlns:a16="http://schemas.microsoft.com/office/drawing/2014/main" id="{E2E2B0A5-0FB9-438E-8AF4-E12A7F655F23}"/>
                </a:ext>
              </a:extLst>
            </p:cNvPr>
            <p:cNvGrpSpPr/>
            <p:nvPr/>
          </p:nvGrpSpPr>
          <p:grpSpPr>
            <a:xfrm>
              <a:off x="832593" y="1274699"/>
              <a:ext cx="5263407" cy="4308602"/>
              <a:chOff x="6113756" y="1431678"/>
              <a:chExt cx="5263407" cy="4308602"/>
            </a:xfrm>
          </p:grpSpPr>
          <p:pic>
            <p:nvPicPr>
              <p:cNvPr id="88" name="图片 28">
                <a:extLst>
                  <a:ext uri="{FF2B5EF4-FFF2-40B4-BE49-F238E27FC236}">
                    <a16:creationId xmlns:a16="http://schemas.microsoft.com/office/drawing/2014/main" id="{E006D808-F603-4905-A9D2-4503AAE13615}"/>
                  </a:ext>
                </a:extLst>
              </p:cNvPr>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72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l="9055" t="2333" r="2862" b="44466"/>
              <a:stretch>
                <a:fillRect/>
              </a:stretch>
            </p:blipFill>
            <p:spPr>
              <a:xfrm>
                <a:off x="6113756" y="1431678"/>
                <a:ext cx="5263407" cy="4308602"/>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a:solidFill>
                <a:schemeClr val="bg1"/>
              </a:solidFill>
              <a:ln w="22225">
                <a:solidFill>
                  <a:schemeClr val="tx1"/>
                </a:solidFill>
              </a:ln>
            </p:spPr>
          </p:pic>
          <p:pic>
            <p:nvPicPr>
              <p:cNvPr id="89" name="Picture 88">
                <a:extLst>
                  <a:ext uri="{FF2B5EF4-FFF2-40B4-BE49-F238E27FC236}">
                    <a16:creationId xmlns:a16="http://schemas.microsoft.com/office/drawing/2014/main" id="{F28905B4-DFF9-4CE2-82BE-CBE150D06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218" y="1840114"/>
                <a:ext cx="1089040" cy="1089040"/>
              </a:xfrm>
              <a:prstGeom prst="rect">
                <a:avLst/>
              </a:prstGeom>
            </p:spPr>
          </p:pic>
          <p:pic>
            <p:nvPicPr>
              <p:cNvPr id="90" name="Picture 89">
                <a:extLst>
                  <a:ext uri="{FF2B5EF4-FFF2-40B4-BE49-F238E27FC236}">
                    <a16:creationId xmlns:a16="http://schemas.microsoft.com/office/drawing/2014/main" id="{77A49031-3465-4E93-A5FD-4518A36A3DEE}"/>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81584" y="4420221"/>
                <a:ext cx="1089040" cy="1089040"/>
              </a:xfrm>
              <a:prstGeom prst="rect">
                <a:avLst/>
              </a:prstGeom>
            </p:spPr>
          </p:pic>
          <p:pic>
            <p:nvPicPr>
              <p:cNvPr id="91" name="Picture 90">
                <a:extLst>
                  <a:ext uri="{FF2B5EF4-FFF2-40B4-BE49-F238E27FC236}">
                    <a16:creationId xmlns:a16="http://schemas.microsoft.com/office/drawing/2014/main" id="{E37B3950-18B1-496B-9E46-DC4E9E257538}"/>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164922" y="2088916"/>
                <a:ext cx="566755" cy="566755"/>
              </a:xfrm>
              <a:prstGeom prst="rect">
                <a:avLst/>
              </a:prstGeom>
            </p:spPr>
          </p:pic>
          <p:pic>
            <p:nvPicPr>
              <p:cNvPr id="92" name="Picture 91">
                <a:extLst>
                  <a:ext uri="{FF2B5EF4-FFF2-40B4-BE49-F238E27FC236}">
                    <a16:creationId xmlns:a16="http://schemas.microsoft.com/office/drawing/2014/main" id="{F29A706A-513A-4EE8-B848-961FEDB650E5}"/>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99340" y="2932492"/>
                <a:ext cx="1089040" cy="1089040"/>
              </a:xfrm>
              <a:prstGeom prst="rect">
                <a:avLst/>
              </a:prstGeom>
            </p:spPr>
          </p:pic>
          <p:pic>
            <p:nvPicPr>
              <p:cNvPr id="93" name="Picture 92">
                <a:extLst>
                  <a:ext uri="{FF2B5EF4-FFF2-40B4-BE49-F238E27FC236}">
                    <a16:creationId xmlns:a16="http://schemas.microsoft.com/office/drawing/2014/main" id="{E53CA85C-69B2-42AA-A1B7-0F04E41AA668}"/>
                  </a:ext>
                </a:extLst>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8239933" y="3280357"/>
                <a:ext cx="402967" cy="402967"/>
              </a:xfrm>
              <a:prstGeom prst="rect">
                <a:avLst/>
              </a:prstGeom>
            </p:spPr>
          </p:pic>
          <p:pic>
            <p:nvPicPr>
              <p:cNvPr id="94" name="Picture 93">
                <a:extLst>
                  <a:ext uri="{FF2B5EF4-FFF2-40B4-BE49-F238E27FC236}">
                    <a16:creationId xmlns:a16="http://schemas.microsoft.com/office/drawing/2014/main" id="{7F478B4D-AEF4-4CCE-88AF-FC31FA2BB495}"/>
                  </a:ext>
                </a:extLst>
              </p:cNvPr>
              <p:cNvPicPr>
                <a:picLocks noChangeAspect="1"/>
              </p:cNvPicPr>
              <p:nvPr/>
            </p:nvPicPr>
            <p:blipFill>
              <a:blip r:embed="rId8">
                <a:lum bright="70000" contrast="-70000"/>
                <a:alphaModFix/>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093898" y="4643842"/>
                <a:ext cx="657141" cy="657141"/>
              </a:xfrm>
              <a:prstGeom prst="rect">
                <a:avLst/>
              </a:prstGeom>
            </p:spPr>
          </p:pic>
          <p:pic>
            <p:nvPicPr>
              <p:cNvPr id="95" name="Picture 94">
                <a:extLst>
                  <a:ext uri="{FF2B5EF4-FFF2-40B4-BE49-F238E27FC236}">
                    <a16:creationId xmlns:a16="http://schemas.microsoft.com/office/drawing/2014/main" id="{073C7990-40DC-4BF0-853B-8671CA2CEB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49234" y="3193256"/>
                <a:ext cx="748995" cy="748995"/>
              </a:xfrm>
              <a:prstGeom prst="rect">
                <a:avLst/>
              </a:prstGeom>
            </p:spPr>
          </p:pic>
          <p:cxnSp>
            <p:nvCxnSpPr>
              <p:cNvPr id="96" name="Straight Arrow Connector 95">
                <a:extLst>
                  <a:ext uri="{FF2B5EF4-FFF2-40B4-BE49-F238E27FC236}">
                    <a16:creationId xmlns:a16="http://schemas.microsoft.com/office/drawing/2014/main" id="{7B407450-3CF3-466B-B80F-34947AB72D2A}"/>
                  </a:ext>
                </a:extLst>
              </p:cNvPr>
              <p:cNvCxnSpPr>
                <a:cxnSpLocks/>
                <a:stCxn id="95" idx="1"/>
                <a:endCxn id="89" idx="3"/>
              </p:cNvCxnSpPr>
              <p:nvPr/>
            </p:nvCxnSpPr>
            <p:spPr>
              <a:xfrm flipH="1" flipV="1">
                <a:off x="8997258" y="2384634"/>
                <a:ext cx="1151976" cy="118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7E87AB-5EBA-410A-B456-5EAB50BC2898}"/>
                  </a:ext>
                </a:extLst>
              </p:cNvPr>
              <p:cNvCxnSpPr>
                <a:cxnSpLocks/>
                <a:stCxn id="95" idx="1"/>
                <a:endCxn id="92" idx="3"/>
              </p:cNvCxnSpPr>
              <p:nvPr/>
            </p:nvCxnSpPr>
            <p:spPr>
              <a:xfrm flipH="1" flipV="1">
                <a:off x="8988380" y="3477012"/>
                <a:ext cx="1160854" cy="9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59B46D-688E-4BE8-87C7-AB8995EB2D80}"/>
                  </a:ext>
                </a:extLst>
              </p:cNvPr>
              <p:cNvCxnSpPr>
                <a:cxnSpLocks/>
                <a:stCxn id="90" idx="3"/>
                <a:endCxn id="95" idx="1"/>
              </p:cNvCxnSpPr>
              <p:nvPr/>
            </p:nvCxnSpPr>
            <p:spPr>
              <a:xfrm flipV="1">
                <a:off x="8970624" y="3567754"/>
                <a:ext cx="1178610" cy="1396987"/>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A10A34AB-DD8C-47EC-BAA6-7B51DECF74C3}"/>
                  </a:ext>
                </a:extLst>
              </p:cNvPr>
              <p:cNvSpPr txBox="1"/>
              <p:nvPr/>
            </p:nvSpPr>
            <p:spPr>
              <a:xfrm>
                <a:off x="7675459" y="1507614"/>
                <a:ext cx="2410851" cy="307777"/>
              </a:xfrm>
              <a:prstGeom prst="rect">
                <a:avLst/>
              </a:prstGeom>
              <a:noFill/>
            </p:spPr>
            <p:txBody>
              <a:bodyPr wrap="square" rtlCol="0">
                <a:spAutoFit/>
              </a:bodyPr>
              <a:lstStyle/>
              <a:p>
                <a:r>
                  <a:rPr lang="en-US" sz="1400" b="1"/>
                  <a:t>Item-based filtering</a:t>
                </a:r>
                <a:endParaRPr lang="en-US" sz="1200" b="1"/>
              </a:p>
            </p:txBody>
          </p:sp>
        </p:grpSp>
        <p:cxnSp>
          <p:nvCxnSpPr>
            <p:cNvPr id="83" name="Connector: Curved 82">
              <a:extLst>
                <a:ext uri="{FF2B5EF4-FFF2-40B4-BE49-F238E27FC236}">
                  <a16:creationId xmlns:a16="http://schemas.microsoft.com/office/drawing/2014/main" id="{F7151A1D-3892-4FB9-A96B-6E33F27D6C2E}"/>
                </a:ext>
              </a:extLst>
            </p:cNvPr>
            <p:cNvCxnSpPr>
              <a:stCxn id="89" idx="1"/>
              <a:endCxn id="90" idx="1"/>
            </p:cNvCxnSpPr>
            <p:nvPr/>
          </p:nvCxnSpPr>
          <p:spPr>
            <a:xfrm rot="10800000" flipV="1">
              <a:off x="2600421" y="2227654"/>
              <a:ext cx="26634" cy="2580107"/>
            </a:xfrm>
            <a:prstGeom prst="curvedConnector3">
              <a:avLst>
                <a:gd name="adj1" fmla="val 2550514"/>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Curved 83">
              <a:extLst>
                <a:ext uri="{FF2B5EF4-FFF2-40B4-BE49-F238E27FC236}">
                  <a16:creationId xmlns:a16="http://schemas.microsoft.com/office/drawing/2014/main" id="{AC3970F2-43C3-4322-A560-7CE4772EC18D}"/>
                </a:ext>
              </a:extLst>
            </p:cNvPr>
            <p:cNvCxnSpPr>
              <a:cxnSpLocks/>
              <a:stCxn id="92" idx="1"/>
              <a:endCxn id="90" idx="1"/>
            </p:cNvCxnSpPr>
            <p:nvPr/>
          </p:nvCxnSpPr>
          <p:spPr>
            <a:xfrm rot="10800000" flipV="1">
              <a:off x="2600421" y="3320032"/>
              <a:ext cx="17756" cy="1487729"/>
            </a:xfrm>
            <a:prstGeom prst="curvedConnector3">
              <a:avLst>
                <a:gd name="adj1" fmla="val 176062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9F6616A-D647-4A2B-ADDE-9FE1DEB832A5}"/>
                </a:ext>
              </a:extLst>
            </p:cNvPr>
            <p:cNvSpPr txBox="1"/>
            <p:nvPr/>
          </p:nvSpPr>
          <p:spPr>
            <a:xfrm>
              <a:off x="1215862" y="3167390"/>
              <a:ext cx="993913" cy="523220"/>
            </a:xfrm>
            <a:prstGeom prst="rect">
              <a:avLst/>
            </a:prstGeom>
            <a:noFill/>
          </p:spPr>
          <p:txBody>
            <a:bodyPr wrap="square" rtlCol="0">
              <a:spAutoFit/>
            </a:bodyPr>
            <a:lstStyle/>
            <a:p>
              <a:r>
                <a:rPr lang="en-US" sz="1400"/>
                <a:t>similar</a:t>
              </a:r>
            </a:p>
            <a:p>
              <a:r>
                <a:rPr lang="en-US" sz="1400"/>
                <a:t>items</a:t>
              </a:r>
            </a:p>
          </p:txBody>
        </p:sp>
        <p:sp>
          <p:nvSpPr>
            <p:cNvPr id="86" name="TextBox 85">
              <a:extLst>
                <a:ext uri="{FF2B5EF4-FFF2-40B4-BE49-F238E27FC236}">
                  <a16:creationId xmlns:a16="http://schemas.microsoft.com/office/drawing/2014/main" id="{76FF9A36-6094-457E-90A6-D406507A65A8}"/>
                </a:ext>
              </a:extLst>
            </p:cNvPr>
            <p:cNvSpPr txBox="1"/>
            <p:nvPr/>
          </p:nvSpPr>
          <p:spPr>
            <a:xfrm>
              <a:off x="4359982" y="2343035"/>
              <a:ext cx="1351081" cy="523220"/>
            </a:xfrm>
            <a:prstGeom prst="rect">
              <a:avLst/>
            </a:prstGeom>
            <a:noFill/>
          </p:spPr>
          <p:txBody>
            <a:bodyPr wrap="square" rtlCol="0">
              <a:spAutoFit/>
            </a:bodyPr>
            <a:lstStyle/>
            <a:p>
              <a:r>
                <a:rPr lang="en-US" sz="1400"/>
                <a:t>Viewed and liked by user</a:t>
              </a:r>
            </a:p>
          </p:txBody>
        </p:sp>
        <p:sp>
          <p:nvSpPr>
            <p:cNvPr id="87" name="TextBox 86">
              <a:extLst>
                <a:ext uri="{FF2B5EF4-FFF2-40B4-BE49-F238E27FC236}">
                  <a16:creationId xmlns:a16="http://schemas.microsoft.com/office/drawing/2014/main" id="{5D00CB2F-FD14-4AA4-B23C-8D07B6F3207D}"/>
                </a:ext>
              </a:extLst>
            </p:cNvPr>
            <p:cNvSpPr txBox="1"/>
            <p:nvPr/>
          </p:nvSpPr>
          <p:spPr>
            <a:xfrm>
              <a:off x="4336459" y="4158924"/>
              <a:ext cx="1351081" cy="523220"/>
            </a:xfrm>
            <a:prstGeom prst="rect">
              <a:avLst/>
            </a:prstGeom>
            <a:noFill/>
          </p:spPr>
          <p:txBody>
            <a:bodyPr wrap="square" rtlCol="0">
              <a:spAutoFit/>
            </a:bodyPr>
            <a:lstStyle/>
            <a:p>
              <a:r>
                <a:rPr lang="en-US" sz="1400"/>
                <a:t>Recommend to user</a:t>
              </a:r>
            </a:p>
          </p:txBody>
        </p:sp>
      </p:grpSp>
    </p:spTree>
    <p:extLst>
      <p:ext uri="{BB962C8B-B14F-4D97-AF65-F5344CB8AC3E}">
        <p14:creationId xmlns:p14="http://schemas.microsoft.com/office/powerpoint/2010/main" val="164716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15</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584775"/>
          </a:xfrm>
          <a:prstGeom prst="rect">
            <a:avLst/>
          </a:prstGeom>
          <a:noFill/>
        </p:spPr>
        <p:txBody>
          <a:bodyPr wrap="square" rtlCol="0">
            <a:spAutoFit/>
          </a:bodyPr>
          <a:lstStyle/>
          <a:p>
            <a:r>
              <a:rPr lang="en-US" altLang="zh-CN" sz="3200">
                <a:latin typeface="Roboto" pitchFamily="2" charset="0"/>
                <a:ea typeface="Roboto" pitchFamily="2" charset="0"/>
              </a:rPr>
              <a:t>Singular Value Decomposition (SVD)</a:t>
            </a:r>
          </a:p>
        </p:txBody>
      </p:sp>
      <p:sp>
        <p:nvSpPr>
          <p:cNvPr id="25" name="Rectangle 24">
            <a:extLst>
              <a:ext uri="{FF2B5EF4-FFF2-40B4-BE49-F238E27FC236}">
                <a16:creationId xmlns:a16="http://schemas.microsoft.com/office/drawing/2014/main" id="{58CF4924-D227-44FD-BCB7-062078A268CC}"/>
              </a:ext>
            </a:extLst>
          </p:cNvPr>
          <p:cNvSpPr/>
          <p:nvPr/>
        </p:nvSpPr>
        <p:spPr>
          <a:xfrm>
            <a:off x="6280977" y="1677760"/>
            <a:ext cx="5430190" cy="2062103"/>
          </a:xfrm>
          <a:prstGeom prst="rect">
            <a:avLst/>
          </a:prstGeom>
        </p:spPr>
        <p:txBody>
          <a:bodyPr wrap="square">
            <a:spAutoFit/>
          </a:bodyPr>
          <a:lstStyle/>
          <a:p>
            <a:pPr marL="171450" indent="-171450">
              <a:buFont typeface="Arial" panose="020B0604020202020204" pitchFamily="34" charset="0"/>
              <a:buChar char="•"/>
            </a:pPr>
            <a:r>
              <a:rPr lang="en-US" sz="1600"/>
              <a:t>Maps users and items into latent space</a:t>
            </a:r>
          </a:p>
          <a:p>
            <a:pPr marL="171450" indent="-171450">
              <a:buFont typeface="Arial" panose="020B0604020202020204" pitchFamily="34" charset="0"/>
              <a:buChar char="•"/>
            </a:pPr>
            <a:r>
              <a:rPr lang="en-US" sz="1600"/>
              <a:t>Converts recommendation problem into an optimization problem</a:t>
            </a:r>
          </a:p>
          <a:p>
            <a:pPr marL="171450" indent="-171450">
              <a:buFont typeface="Arial" panose="020B0604020202020204" pitchFamily="34" charset="0"/>
              <a:buChar char="•"/>
            </a:pPr>
            <a:r>
              <a:rPr lang="en-US" sz="1600"/>
              <a:t>Uses feature reduction to speed up prediction process</a:t>
            </a:r>
          </a:p>
          <a:p>
            <a:pPr marL="171450" indent="-171450">
              <a:buFont typeface="Arial" panose="020B0604020202020204" pitchFamily="34" charset="0"/>
              <a:buChar char="•"/>
            </a:pPr>
            <a:r>
              <a:rPr lang="en-US" sz="1600"/>
              <a:t>Incorporates regularization to avoid overfitting</a:t>
            </a:r>
          </a:p>
          <a:p>
            <a:pPr marL="171450" indent="-171450">
              <a:buFont typeface="Arial" panose="020B0604020202020204" pitchFamily="34" charset="0"/>
              <a:buChar char="•"/>
            </a:pPr>
            <a:r>
              <a:rPr lang="en-US" sz="1600"/>
              <a:t>Makes use of characteristics of dataset to reduce error</a:t>
            </a:r>
          </a:p>
        </p:txBody>
      </p:sp>
      <p:sp>
        <p:nvSpPr>
          <p:cNvPr id="28" name="Rectangle 27">
            <a:extLst>
              <a:ext uri="{FF2B5EF4-FFF2-40B4-BE49-F238E27FC236}">
                <a16:creationId xmlns:a16="http://schemas.microsoft.com/office/drawing/2014/main" id="{0BF6AEF9-5636-488B-B34B-E86E8C831A4F}"/>
              </a:ext>
            </a:extLst>
          </p:cNvPr>
          <p:cNvSpPr/>
          <p:nvPr/>
        </p:nvSpPr>
        <p:spPr>
          <a:xfrm>
            <a:off x="6291537" y="3990352"/>
            <a:ext cx="5346305" cy="584775"/>
          </a:xfrm>
          <a:prstGeom prst="rect">
            <a:avLst/>
          </a:prstGeom>
        </p:spPr>
        <p:txBody>
          <a:bodyPr wrap="square">
            <a:spAutoFit/>
          </a:bodyPr>
          <a:lstStyle/>
          <a:p>
            <a:pPr marL="171450" indent="-171450">
              <a:buFont typeface="Arial" panose="020B0604020202020204" pitchFamily="34" charset="0"/>
              <a:buChar char="•"/>
            </a:pPr>
            <a:r>
              <a:rPr lang="en-US" sz="1600"/>
              <a:t>Designed to address sparsity and scalability issues, and is typically faster to execute</a:t>
            </a:r>
          </a:p>
        </p:txBody>
      </p:sp>
      <p:sp>
        <p:nvSpPr>
          <p:cNvPr id="64" name="文本框 26">
            <a:extLst>
              <a:ext uri="{FF2B5EF4-FFF2-40B4-BE49-F238E27FC236}">
                <a16:creationId xmlns:a16="http://schemas.microsoft.com/office/drawing/2014/main" id="{14918FAB-C8BD-4C21-A197-912CEACE07DA}"/>
              </a:ext>
            </a:extLst>
          </p:cNvPr>
          <p:cNvSpPr txBox="1"/>
          <p:nvPr/>
        </p:nvSpPr>
        <p:spPr>
          <a:xfrm>
            <a:off x="6190735" y="1361781"/>
            <a:ext cx="2347814" cy="338554"/>
          </a:xfrm>
          <a:prstGeom prst="rect">
            <a:avLst/>
          </a:prstGeom>
          <a:noFill/>
        </p:spPr>
        <p:txBody>
          <a:bodyPr wrap="square" rtlCol="0">
            <a:spAutoFit/>
          </a:bodyPr>
          <a:lstStyle/>
          <a:p>
            <a:r>
              <a:rPr lang="en-US" altLang="zh-CN" sz="1600" b="1">
                <a:solidFill>
                  <a:srgbClr val="9D2E2E"/>
                </a:solidFill>
              </a:rPr>
              <a:t>Technique overview</a:t>
            </a:r>
            <a:endParaRPr lang="zh-CN" altLang="en-US" sz="1600" b="1">
              <a:solidFill>
                <a:srgbClr val="9D2E2E"/>
              </a:solidFill>
            </a:endParaRPr>
          </a:p>
        </p:txBody>
      </p:sp>
      <p:sp>
        <p:nvSpPr>
          <p:cNvPr id="65" name="文本框 26">
            <a:extLst>
              <a:ext uri="{FF2B5EF4-FFF2-40B4-BE49-F238E27FC236}">
                <a16:creationId xmlns:a16="http://schemas.microsoft.com/office/drawing/2014/main" id="{2F3B581F-D2FD-4FE1-8122-75476257D557}"/>
              </a:ext>
            </a:extLst>
          </p:cNvPr>
          <p:cNvSpPr txBox="1"/>
          <p:nvPr/>
        </p:nvSpPr>
        <p:spPr>
          <a:xfrm>
            <a:off x="6224988" y="3731391"/>
            <a:ext cx="2347814" cy="338554"/>
          </a:xfrm>
          <a:prstGeom prst="rect">
            <a:avLst/>
          </a:prstGeom>
          <a:noFill/>
        </p:spPr>
        <p:txBody>
          <a:bodyPr wrap="square" rtlCol="0">
            <a:spAutoFit/>
          </a:bodyPr>
          <a:lstStyle/>
          <a:p>
            <a:r>
              <a:rPr lang="en-US" altLang="zh-CN" sz="1600" b="1">
                <a:solidFill>
                  <a:srgbClr val="9D2E2E"/>
                </a:solidFill>
              </a:rPr>
              <a:t>Pros</a:t>
            </a:r>
            <a:endParaRPr lang="zh-CN" altLang="en-US" sz="1600" b="1">
              <a:solidFill>
                <a:srgbClr val="9D2E2E"/>
              </a:solidFill>
            </a:endParaRPr>
          </a:p>
        </p:txBody>
      </p:sp>
      <p:sp>
        <p:nvSpPr>
          <p:cNvPr id="66" name="文本框 26">
            <a:extLst>
              <a:ext uri="{FF2B5EF4-FFF2-40B4-BE49-F238E27FC236}">
                <a16:creationId xmlns:a16="http://schemas.microsoft.com/office/drawing/2014/main" id="{E85035BC-6067-4554-91F8-05CBFF4A811C}"/>
              </a:ext>
            </a:extLst>
          </p:cNvPr>
          <p:cNvSpPr txBox="1"/>
          <p:nvPr/>
        </p:nvSpPr>
        <p:spPr>
          <a:xfrm>
            <a:off x="6190735" y="4617919"/>
            <a:ext cx="2347814" cy="338554"/>
          </a:xfrm>
          <a:prstGeom prst="rect">
            <a:avLst/>
          </a:prstGeom>
          <a:noFill/>
        </p:spPr>
        <p:txBody>
          <a:bodyPr wrap="square" rtlCol="0">
            <a:spAutoFit/>
          </a:bodyPr>
          <a:lstStyle/>
          <a:p>
            <a:r>
              <a:rPr lang="en-US" altLang="zh-CN" sz="1600" b="1">
                <a:solidFill>
                  <a:srgbClr val="9D2E2E"/>
                </a:solidFill>
              </a:rPr>
              <a:t>Cons</a:t>
            </a:r>
            <a:endParaRPr lang="zh-CN" altLang="en-US" sz="1600" b="1">
              <a:solidFill>
                <a:srgbClr val="9D2E2E"/>
              </a:solidFill>
            </a:endParaRPr>
          </a:p>
        </p:txBody>
      </p:sp>
      <p:sp>
        <p:nvSpPr>
          <p:cNvPr id="67" name="Rectangle 66">
            <a:extLst>
              <a:ext uri="{FF2B5EF4-FFF2-40B4-BE49-F238E27FC236}">
                <a16:creationId xmlns:a16="http://schemas.microsoft.com/office/drawing/2014/main" id="{8CACE453-CFAE-43C2-BCE8-7308FB1F5906}"/>
              </a:ext>
            </a:extLst>
          </p:cNvPr>
          <p:cNvSpPr/>
          <p:nvPr/>
        </p:nvSpPr>
        <p:spPr>
          <a:xfrm>
            <a:off x="6257284" y="4870334"/>
            <a:ext cx="5419653" cy="584775"/>
          </a:xfrm>
          <a:prstGeom prst="rect">
            <a:avLst/>
          </a:prstGeom>
        </p:spPr>
        <p:txBody>
          <a:bodyPr wrap="square">
            <a:spAutoFit/>
          </a:bodyPr>
          <a:lstStyle/>
          <a:p>
            <a:pPr marL="171450" indent="-171450">
              <a:buFont typeface="Arial" panose="020B0604020202020204" pitchFamily="34" charset="0"/>
              <a:buChar char="•"/>
            </a:pPr>
            <a:r>
              <a:rPr lang="en-US" sz="1600"/>
              <a:t>Can be challenging to explain and use, given complexity of data science techniques involved</a:t>
            </a:r>
          </a:p>
        </p:txBody>
      </p:sp>
      <p:grpSp>
        <p:nvGrpSpPr>
          <p:cNvPr id="24" name="Group 23">
            <a:extLst>
              <a:ext uri="{FF2B5EF4-FFF2-40B4-BE49-F238E27FC236}">
                <a16:creationId xmlns:a16="http://schemas.microsoft.com/office/drawing/2014/main" id="{602F6265-87CE-4E68-A5E6-489E0DAA4860}"/>
              </a:ext>
            </a:extLst>
          </p:cNvPr>
          <p:cNvGrpSpPr/>
          <p:nvPr/>
        </p:nvGrpSpPr>
        <p:grpSpPr>
          <a:xfrm>
            <a:off x="956112" y="1361781"/>
            <a:ext cx="5223755" cy="4492275"/>
            <a:chOff x="612559" y="1135455"/>
            <a:chExt cx="5223755" cy="4492275"/>
          </a:xfrm>
        </p:grpSpPr>
        <p:grpSp>
          <p:nvGrpSpPr>
            <p:cNvPr id="26" name="Group 25">
              <a:extLst>
                <a:ext uri="{FF2B5EF4-FFF2-40B4-BE49-F238E27FC236}">
                  <a16:creationId xmlns:a16="http://schemas.microsoft.com/office/drawing/2014/main" id="{59CF29AF-091B-4A5B-9634-23F975F14393}"/>
                </a:ext>
              </a:extLst>
            </p:cNvPr>
            <p:cNvGrpSpPr/>
            <p:nvPr/>
          </p:nvGrpSpPr>
          <p:grpSpPr>
            <a:xfrm>
              <a:off x="698357" y="1244662"/>
              <a:ext cx="5132019" cy="4347552"/>
              <a:chOff x="505232" y="655923"/>
              <a:chExt cx="5749033" cy="4870254"/>
            </a:xfrm>
          </p:grpSpPr>
          <p:cxnSp>
            <p:nvCxnSpPr>
              <p:cNvPr id="31" name="Straight Arrow Connector 30">
                <a:extLst>
                  <a:ext uri="{FF2B5EF4-FFF2-40B4-BE49-F238E27FC236}">
                    <a16:creationId xmlns:a16="http://schemas.microsoft.com/office/drawing/2014/main" id="{A5F67BAB-A40D-4675-9B94-248662C22DA8}"/>
                  </a:ext>
                </a:extLst>
              </p:cNvPr>
              <p:cNvCxnSpPr/>
              <p:nvPr/>
            </p:nvCxnSpPr>
            <p:spPr>
              <a:xfrm>
                <a:off x="609600" y="3114261"/>
                <a:ext cx="52611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1142B42-655A-41AB-9785-B1454499051A}"/>
                  </a:ext>
                </a:extLst>
              </p:cNvPr>
              <p:cNvCxnSpPr>
                <a:cxnSpLocks/>
              </p:cNvCxnSpPr>
              <p:nvPr/>
            </p:nvCxnSpPr>
            <p:spPr>
              <a:xfrm flipV="1">
                <a:off x="3114261" y="655923"/>
                <a:ext cx="0" cy="48022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4D98812-BFBF-4B80-807C-800CF3B3C350}"/>
                  </a:ext>
                </a:extLst>
              </p:cNvPr>
              <p:cNvSpPr txBox="1"/>
              <p:nvPr/>
            </p:nvSpPr>
            <p:spPr>
              <a:xfrm>
                <a:off x="2351245" y="689439"/>
                <a:ext cx="980659" cy="307777"/>
              </a:xfrm>
              <a:prstGeom prst="rect">
                <a:avLst/>
              </a:prstGeom>
              <a:noFill/>
            </p:spPr>
            <p:txBody>
              <a:bodyPr wrap="square" rtlCol="0">
                <a:spAutoFit/>
              </a:bodyPr>
              <a:lstStyle/>
              <a:p>
                <a:r>
                  <a:rPr lang="en-US" sz="1200" i="1">
                    <a:solidFill>
                      <a:srgbClr val="C00000"/>
                    </a:solidFill>
                  </a:rPr>
                  <a:t>Serious</a:t>
                </a:r>
                <a:endParaRPr lang="en-US" sz="1600" i="1">
                  <a:solidFill>
                    <a:srgbClr val="C00000"/>
                  </a:solidFill>
                </a:endParaRPr>
              </a:p>
            </p:txBody>
          </p:sp>
          <p:sp>
            <p:nvSpPr>
              <p:cNvPr id="40" name="TextBox 39">
                <a:extLst>
                  <a:ext uri="{FF2B5EF4-FFF2-40B4-BE49-F238E27FC236}">
                    <a16:creationId xmlns:a16="http://schemas.microsoft.com/office/drawing/2014/main" id="{7B4298E2-0886-4F6A-A677-5F01B336176D}"/>
                  </a:ext>
                </a:extLst>
              </p:cNvPr>
              <p:cNvSpPr txBox="1"/>
              <p:nvPr/>
            </p:nvSpPr>
            <p:spPr>
              <a:xfrm>
                <a:off x="2457967" y="5218400"/>
                <a:ext cx="980659" cy="307777"/>
              </a:xfrm>
              <a:prstGeom prst="rect">
                <a:avLst/>
              </a:prstGeom>
              <a:noFill/>
            </p:spPr>
            <p:txBody>
              <a:bodyPr wrap="square" rtlCol="0">
                <a:spAutoFit/>
              </a:bodyPr>
              <a:lstStyle/>
              <a:p>
                <a:r>
                  <a:rPr lang="en-US" sz="1200" i="1">
                    <a:solidFill>
                      <a:srgbClr val="C00000"/>
                    </a:solidFill>
                  </a:rPr>
                  <a:t>Funny</a:t>
                </a:r>
                <a:endParaRPr lang="en-US" sz="1600" i="1">
                  <a:solidFill>
                    <a:srgbClr val="C00000"/>
                  </a:solidFill>
                </a:endParaRPr>
              </a:p>
            </p:txBody>
          </p:sp>
          <p:sp>
            <p:nvSpPr>
              <p:cNvPr id="43" name="TextBox 42">
                <a:extLst>
                  <a:ext uri="{FF2B5EF4-FFF2-40B4-BE49-F238E27FC236}">
                    <a16:creationId xmlns:a16="http://schemas.microsoft.com/office/drawing/2014/main" id="{AF938CA0-445A-4B25-858B-078251E978B8}"/>
                  </a:ext>
                </a:extLst>
              </p:cNvPr>
              <p:cNvSpPr txBox="1"/>
              <p:nvPr/>
            </p:nvSpPr>
            <p:spPr>
              <a:xfrm>
                <a:off x="505232" y="3155962"/>
                <a:ext cx="1510010" cy="517170"/>
              </a:xfrm>
              <a:prstGeom prst="rect">
                <a:avLst/>
              </a:prstGeom>
              <a:noFill/>
            </p:spPr>
            <p:txBody>
              <a:bodyPr wrap="square" rtlCol="0">
                <a:spAutoFit/>
              </a:bodyPr>
              <a:lstStyle/>
              <a:p>
                <a:r>
                  <a:rPr lang="en-US" sz="1200" i="1">
                    <a:solidFill>
                      <a:srgbClr val="C00000"/>
                    </a:solidFill>
                  </a:rPr>
                  <a:t>Geared towards</a:t>
                </a:r>
              </a:p>
              <a:p>
                <a:r>
                  <a:rPr lang="en-US" sz="1200" i="1">
                    <a:solidFill>
                      <a:srgbClr val="C00000"/>
                    </a:solidFill>
                  </a:rPr>
                  <a:t>female</a:t>
                </a:r>
              </a:p>
            </p:txBody>
          </p:sp>
          <p:sp>
            <p:nvSpPr>
              <p:cNvPr id="45" name="TextBox 44">
                <a:extLst>
                  <a:ext uri="{FF2B5EF4-FFF2-40B4-BE49-F238E27FC236}">
                    <a16:creationId xmlns:a16="http://schemas.microsoft.com/office/drawing/2014/main" id="{26E6CD66-855D-4237-A547-6745E4CEE4A2}"/>
                  </a:ext>
                </a:extLst>
              </p:cNvPr>
              <p:cNvSpPr txBox="1"/>
              <p:nvPr/>
            </p:nvSpPr>
            <p:spPr>
              <a:xfrm>
                <a:off x="4618344" y="3150980"/>
                <a:ext cx="1407191" cy="517170"/>
              </a:xfrm>
              <a:prstGeom prst="rect">
                <a:avLst/>
              </a:prstGeom>
              <a:noFill/>
            </p:spPr>
            <p:txBody>
              <a:bodyPr wrap="square" rtlCol="0">
                <a:spAutoFit/>
              </a:bodyPr>
              <a:lstStyle/>
              <a:p>
                <a:r>
                  <a:rPr lang="en-US" sz="1200" i="1">
                    <a:solidFill>
                      <a:srgbClr val="C00000"/>
                    </a:solidFill>
                  </a:rPr>
                  <a:t>Geared towards</a:t>
                </a:r>
              </a:p>
              <a:p>
                <a:r>
                  <a:rPr lang="en-US" sz="1200" i="1">
                    <a:solidFill>
                      <a:srgbClr val="C00000"/>
                    </a:solidFill>
                  </a:rPr>
                  <a:t>male</a:t>
                </a:r>
              </a:p>
            </p:txBody>
          </p:sp>
          <p:pic>
            <p:nvPicPr>
              <p:cNvPr id="46" name="Picture 45">
                <a:extLst>
                  <a:ext uri="{FF2B5EF4-FFF2-40B4-BE49-F238E27FC236}">
                    <a16:creationId xmlns:a16="http://schemas.microsoft.com/office/drawing/2014/main" id="{A8648FDD-458E-4F03-8615-CD901CAE0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301" y="1695763"/>
                <a:ext cx="613311" cy="613311"/>
              </a:xfrm>
              <a:prstGeom prst="rect">
                <a:avLst/>
              </a:prstGeom>
            </p:spPr>
          </p:pic>
          <p:pic>
            <p:nvPicPr>
              <p:cNvPr id="48" name="Picture 47">
                <a:extLst>
                  <a:ext uri="{FF2B5EF4-FFF2-40B4-BE49-F238E27FC236}">
                    <a16:creationId xmlns:a16="http://schemas.microsoft.com/office/drawing/2014/main" id="{D4342EE0-167E-4A67-9C24-DF5964C448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088" y="1035856"/>
                <a:ext cx="570666" cy="861187"/>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99E07A14-26B8-458E-8D7F-43058DFFA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8928" y="1242410"/>
                <a:ext cx="570666" cy="861187"/>
              </a:xfrm>
              <a:prstGeom prst="rect">
                <a:avLst/>
              </a:prstGeom>
              <a:effectLst>
                <a:outerShdw blurRad="50800" dist="38100" dir="2700000" algn="tl" rotWithShape="0">
                  <a:prstClr val="black">
                    <a:alpha val="40000"/>
                  </a:prstClr>
                </a:outerShdw>
              </a:effectLst>
            </p:spPr>
          </p:pic>
          <p:pic>
            <p:nvPicPr>
              <p:cNvPr id="53" name="Picture 52">
                <a:extLst>
                  <a:ext uri="{FF2B5EF4-FFF2-40B4-BE49-F238E27FC236}">
                    <a16:creationId xmlns:a16="http://schemas.microsoft.com/office/drawing/2014/main" id="{65900357-0CDF-4356-934B-D90FA449A7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101" y="1099066"/>
                <a:ext cx="570666" cy="845623"/>
              </a:xfrm>
              <a:prstGeom prst="rect">
                <a:avLst/>
              </a:prstGeom>
              <a:effectLst>
                <a:outerShdw blurRad="50800" dist="38100" dir="2700000" algn="tl" rotWithShape="0">
                  <a:prstClr val="black">
                    <a:alpha val="40000"/>
                  </a:prstClr>
                </a:outerShdw>
              </a:effectLst>
            </p:spPr>
          </p:pic>
          <p:pic>
            <p:nvPicPr>
              <p:cNvPr id="54" name="Picture 53">
                <a:extLst>
                  <a:ext uri="{FF2B5EF4-FFF2-40B4-BE49-F238E27FC236}">
                    <a16:creationId xmlns:a16="http://schemas.microsoft.com/office/drawing/2014/main" id="{A08F30A0-2988-4041-B5A1-76B707391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5408" y="2486759"/>
                <a:ext cx="570666" cy="843029"/>
              </a:xfrm>
              <a:prstGeom prst="rect">
                <a:avLst/>
              </a:prstGeom>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EFBFEE94-140D-4A68-BDE2-5189597764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1396" y="3799667"/>
                <a:ext cx="567175" cy="843029"/>
              </a:xfrm>
              <a:prstGeom prst="rect">
                <a:avLst/>
              </a:prstGeom>
              <a:effectLst>
                <a:outerShdw blurRad="50800" dist="38100" dir="2700000" algn="tl" rotWithShape="0">
                  <a:prstClr val="black">
                    <a:alpha val="40000"/>
                  </a:prstClr>
                </a:outerShdw>
              </a:effectLst>
            </p:spPr>
          </p:pic>
          <p:pic>
            <p:nvPicPr>
              <p:cNvPr id="56" name="Picture 55">
                <a:extLst>
                  <a:ext uri="{FF2B5EF4-FFF2-40B4-BE49-F238E27FC236}">
                    <a16:creationId xmlns:a16="http://schemas.microsoft.com/office/drawing/2014/main" id="{17BDF21F-ECAF-4F26-87AB-05D2731ACC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6432" y="3799667"/>
                <a:ext cx="567175" cy="816732"/>
              </a:xfrm>
              <a:prstGeom prst="rect">
                <a:avLst/>
              </a:prstGeom>
              <a:effectLst>
                <a:outerShdw blurRad="50800" dist="38100" dir="2700000" algn="tl" rotWithShape="0">
                  <a:prstClr val="black">
                    <a:alpha val="40000"/>
                  </a:prstClr>
                </a:outerShdw>
              </a:effectLst>
            </p:spPr>
          </p:pic>
          <p:sp>
            <p:nvSpPr>
              <p:cNvPr id="57" name="TextBox 56">
                <a:extLst>
                  <a:ext uri="{FF2B5EF4-FFF2-40B4-BE49-F238E27FC236}">
                    <a16:creationId xmlns:a16="http://schemas.microsoft.com/office/drawing/2014/main" id="{4222689E-D896-42AF-9CC1-687E1B91F499}"/>
                  </a:ext>
                </a:extLst>
              </p:cNvPr>
              <p:cNvSpPr txBox="1"/>
              <p:nvPr/>
            </p:nvSpPr>
            <p:spPr>
              <a:xfrm>
                <a:off x="2685554" y="4698570"/>
                <a:ext cx="1156375" cy="258585"/>
              </a:xfrm>
              <a:prstGeom prst="rect">
                <a:avLst/>
              </a:prstGeom>
              <a:solidFill>
                <a:schemeClr val="bg1"/>
              </a:solidFill>
            </p:spPr>
            <p:txBody>
              <a:bodyPr wrap="square" rtlCol="0">
                <a:spAutoFit/>
              </a:bodyPr>
              <a:lstStyle/>
              <a:p>
                <a:r>
                  <a:rPr lang="en-US" sz="900"/>
                  <a:t>The lion king</a:t>
                </a:r>
              </a:p>
            </p:txBody>
          </p:sp>
          <p:sp>
            <p:nvSpPr>
              <p:cNvPr id="58" name="TextBox 57">
                <a:extLst>
                  <a:ext uri="{FF2B5EF4-FFF2-40B4-BE49-F238E27FC236}">
                    <a16:creationId xmlns:a16="http://schemas.microsoft.com/office/drawing/2014/main" id="{00280AED-E9EC-48FE-BF5F-16A36B0D62BA}"/>
                  </a:ext>
                </a:extLst>
              </p:cNvPr>
              <p:cNvSpPr txBox="1"/>
              <p:nvPr/>
            </p:nvSpPr>
            <p:spPr>
              <a:xfrm>
                <a:off x="3260438" y="3366341"/>
                <a:ext cx="980659" cy="258585"/>
              </a:xfrm>
              <a:prstGeom prst="rect">
                <a:avLst/>
              </a:prstGeom>
              <a:solidFill>
                <a:schemeClr val="bg1"/>
              </a:solidFill>
            </p:spPr>
            <p:txBody>
              <a:bodyPr wrap="square" rtlCol="0">
                <a:spAutoFit/>
              </a:bodyPr>
              <a:lstStyle/>
              <a:p>
                <a:r>
                  <a:rPr lang="en-US" sz="900"/>
                  <a:t>Ocean’s 11</a:t>
                </a:r>
              </a:p>
            </p:txBody>
          </p:sp>
          <p:sp>
            <p:nvSpPr>
              <p:cNvPr id="59" name="TextBox 58">
                <a:extLst>
                  <a:ext uri="{FF2B5EF4-FFF2-40B4-BE49-F238E27FC236}">
                    <a16:creationId xmlns:a16="http://schemas.microsoft.com/office/drawing/2014/main" id="{6AEDD3BC-7067-4FFE-A842-0E20C81C6F12}"/>
                  </a:ext>
                </a:extLst>
              </p:cNvPr>
              <p:cNvSpPr txBox="1"/>
              <p:nvPr/>
            </p:nvSpPr>
            <p:spPr>
              <a:xfrm>
                <a:off x="4668074" y="1980487"/>
                <a:ext cx="980659" cy="258585"/>
              </a:xfrm>
              <a:prstGeom prst="rect">
                <a:avLst/>
              </a:prstGeom>
              <a:solidFill>
                <a:schemeClr val="bg1"/>
              </a:solidFill>
            </p:spPr>
            <p:txBody>
              <a:bodyPr wrap="square" rtlCol="0">
                <a:spAutoFit/>
              </a:bodyPr>
              <a:lstStyle/>
              <a:p>
                <a:r>
                  <a:rPr lang="en-US" sz="900"/>
                  <a:t>Brave heart</a:t>
                </a:r>
              </a:p>
            </p:txBody>
          </p:sp>
          <p:sp>
            <p:nvSpPr>
              <p:cNvPr id="60" name="TextBox 59">
                <a:extLst>
                  <a:ext uri="{FF2B5EF4-FFF2-40B4-BE49-F238E27FC236}">
                    <a16:creationId xmlns:a16="http://schemas.microsoft.com/office/drawing/2014/main" id="{667EC22B-AB6A-4B1F-99C9-22616078B0E5}"/>
                  </a:ext>
                </a:extLst>
              </p:cNvPr>
              <p:cNvSpPr txBox="1"/>
              <p:nvPr/>
            </p:nvSpPr>
            <p:spPr>
              <a:xfrm>
                <a:off x="2764107" y="2147769"/>
                <a:ext cx="980659" cy="258585"/>
              </a:xfrm>
              <a:prstGeom prst="rect">
                <a:avLst/>
              </a:prstGeom>
              <a:solidFill>
                <a:schemeClr val="bg1"/>
              </a:solidFill>
            </p:spPr>
            <p:txBody>
              <a:bodyPr wrap="square" rtlCol="0">
                <a:spAutoFit/>
              </a:bodyPr>
              <a:lstStyle/>
              <a:p>
                <a:r>
                  <a:rPr lang="en-US" sz="900"/>
                  <a:t>Amadeus</a:t>
                </a:r>
              </a:p>
            </p:txBody>
          </p:sp>
          <p:sp>
            <p:nvSpPr>
              <p:cNvPr id="61" name="TextBox 60">
                <a:extLst>
                  <a:ext uri="{FF2B5EF4-FFF2-40B4-BE49-F238E27FC236}">
                    <a16:creationId xmlns:a16="http://schemas.microsoft.com/office/drawing/2014/main" id="{ED82B0EA-FD4F-4EF8-B6FB-14147AE90E27}"/>
                  </a:ext>
                </a:extLst>
              </p:cNvPr>
              <p:cNvSpPr txBox="1"/>
              <p:nvPr/>
            </p:nvSpPr>
            <p:spPr>
              <a:xfrm>
                <a:off x="877785" y="4669829"/>
                <a:ext cx="1661584" cy="258585"/>
              </a:xfrm>
              <a:prstGeom prst="rect">
                <a:avLst/>
              </a:prstGeom>
              <a:solidFill>
                <a:schemeClr val="bg1"/>
              </a:solidFill>
            </p:spPr>
            <p:txBody>
              <a:bodyPr wrap="square" rtlCol="0">
                <a:spAutoFit/>
              </a:bodyPr>
              <a:lstStyle/>
              <a:p>
                <a:r>
                  <a:rPr lang="en-US" sz="900"/>
                  <a:t>The princess diaries</a:t>
                </a:r>
              </a:p>
            </p:txBody>
          </p:sp>
          <p:pic>
            <p:nvPicPr>
              <p:cNvPr id="62" name="Picture 61">
                <a:extLst>
                  <a:ext uri="{FF2B5EF4-FFF2-40B4-BE49-F238E27FC236}">
                    <a16:creationId xmlns:a16="http://schemas.microsoft.com/office/drawing/2014/main" id="{E071C95A-1F05-4403-BD42-DECC01011E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2108" y="4001815"/>
                <a:ext cx="551983" cy="843029"/>
              </a:xfrm>
              <a:prstGeom prst="rect">
                <a:avLst/>
              </a:prstGeom>
              <a:effectLst>
                <a:outerShdw blurRad="50800" dist="38100" dir="2700000" algn="tl" rotWithShape="0">
                  <a:prstClr val="black">
                    <a:alpha val="40000"/>
                  </a:prstClr>
                </a:outerShdw>
              </a:effectLst>
            </p:spPr>
          </p:pic>
          <p:sp>
            <p:nvSpPr>
              <p:cNvPr id="63" name="TextBox 62">
                <a:extLst>
                  <a:ext uri="{FF2B5EF4-FFF2-40B4-BE49-F238E27FC236}">
                    <a16:creationId xmlns:a16="http://schemas.microsoft.com/office/drawing/2014/main" id="{56A74C31-6257-46C1-8352-1BF6CE93BD6E}"/>
                  </a:ext>
                </a:extLst>
              </p:cNvPr>
              <p:cNvSpPr txBox="1"/>
              <p:nvPr/>
            </p:nvSpPr>
            <p:spPr>
              <a:xfrm>
                <a:off x="4604947" y="4893673"/>
                <a:ext cx="1649318" cy="258585"/>
              </a:xfrm>
              <a:prstGeom prst="rect">
                <a:avLst/>
              </a:prstGeom>
              <a:solidFill>
                <a:schemeClr val="bg1"/>
              </a:solidFill>
            </p:spPr>
            <p:txBody>
              <a:bodyPr wrap="square" rtlCol="0">
                <a:spAutoFit/>
              </a:bodyPr>
              <a:lstStyle/>
              <a:p>
                <a:r>
                  <a:rPr lang="en-US" sz="900"/>
                  <a:t>Dumb and dumber</a:t>
                </a:r>
              </a:p>
            </p:txBody>
          </p:sp>
          <p:pic>
            <p:nvPicPr>
              <p:cNvPr id="68" name="Picture 67">
                <a:extLst>
                  <a:ext uri="{FF2B5EF4-FFF2-40B4-BE49-F238E27FC236}">
                    <a16:creationId xmlns:a16="http://schemas.microsoft.com/office/drawing/2014/main" id="{58387CC8-8DE2-465A-9180-D23F958B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26741" y="4058684"/>
                <a:ext cx="611144" cy="611144"/>
              </a:xfrm>
              <a:prstGeom prst="rect">
                <a:avLst/>
              </a:prstGeom>
            </p:spPr>
          </p:pic>
          <p:pic>
            <p:nvPicPr>
              <p:cNvPr id="69" name="Picture 68">
                <a:extLst>
                  <a:ext uri="{FF2B5EF4-FFF2-40B4-BE49-F238E27FC236}">
                    <a16:creationId xmlns:a16="http://schemas.microsoft.com/office/drawing/2014/main" id="{2944483D-E327-49B9-B6D4-BF675C00A3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7211" y="4285210"/>
                <a:ext cx="548897" cy="548897"/>
              </a:xfrm>
              <a:prstGeom prst="rect">
                <a:avLst/>
              </a:prstGeom>
            </p:spPr>
          </p:pic>
          <p:sp>
            <p:nvSpPr>
              <p:cNvPr id="70" name="TextBox 69">
                <a:extLst>
                  <a:ext uri="{FF2B5EF4-FFF2-40B4-BE49-F238E27FC236}">
                    <a16:creationId xmlns:a16="http://schemas.microsoft.com/office/drawing/2014/main" id="{4977F0C4-AE33-431F-B002-AEC181C1E2ED}"/>
                  </a:ext>
                </a:extLst>
              </p:cNvPr>
              <p:cNvSpPr txBox="1"/>
              <p:nvPr/>
            </p:nvSpPr>
            <p:spPr>
              <a:xfrm>
                <a:off x="826909" y="1941929"/>
                <a:ext cx="1473459" cy="258585"/>
              </a:xfrm>
              <a:prstGeom prst="rect">
                <a:avLst/>
              </a:prstGeom>
              <a:solidFill>
                <a:schemeClr val="bg1"/>
              </a:solidFill>
            </p:spPr>
            <p:txBody>
              <a:bodyPr wrap="square" rtlCol="0">
                <a:spAutoFit/>
              </a:bodyPr>
              <a:lstStyle/>
              <a:p>
                <a:r>
                  <a:rPr lang="en-US" sz="900"/>
                  <a:t>The color purple</a:t>
                </a:r>
              </a:p>
            </p:txBody>
          </p:sp>
          <p:pic>
            <p:nvPicPr>
              <p:cNvPr id="71" name="Picture 70">
                <a:extLst>
                  <a:ext uri="{FF2B5EF4-FFF2-40B4-BE49-F238E27FC236}">
                    <a16:creationId xmlns:a16="http://schemas.microsoft.com/office/drawing/2014/main" id="{75FB4560-1373-4F49-A22E-F98486FD56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1899" y="2116855"/>
                <a:ext cx="572342" cy="572342"/>
              </a:xfrm>
              <a:prstGeom prst="rect">
                <a:avLst/>
              </a:prstGeom>
            </p:spPr>
          </p:pic>
        </p:grpSp>
        <p:sp>
          <p:nvSpPr>
            <p:cNvPr id="27" name="Rectangle 26">
              <a:extLst>
                <a:ext uri="{FF2B5EF4-FFF2-40B4-BE49-F238E27FC236}">
                  <a16:creationId xmlns:a16="http://schemas.microsoft.com/office/drawing/2014/main" id="{B42DEA41-E89C-431F-AB28-3E7FFC1C4F4D}"/>
                </a:ext>
              </a:extLst>
            </p:cNvPr>
            <p:cNvSpPr/>
            <p:nvPr/>
          </p:nvSpPr>
          <p:spPr>
            <a:xfrm>
              <a:off x="612559" y="1135455"/>
              <a:ext cx="5078027" cy="449227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71B5584-35E1-417D-8E25-73D6948C3B71}"/>
                </a:ext>
              </a:extLst>
            </p:cNvPr>
            <p:cNvSpPr txBox="1"/>
            <p:nvPr/>
          </p:nvSpPr>
          <p:spPr>
            <a:xfrm>
              <a:off x="3045127" y="1188723"/>
              <a:ext cx="982239" cy="276999"/>
            </a:xfrm>
            <a:prstGeom prst="rect">
              <a:avLst/>
            </a:prstGeom>
            <a:noFill/>
          </p:spPr>
          <p:txBody>
            <a:bodyPr wrap="square" rtlCol="0">
              <a:spAutoFit/>
            </a:bodyPr>
            <a:lstStyle/>
            <a:p>
              <a:r>
                <a:rPr lang="en-US" sz="1200" b="1"/>
                <a:t>Factor 2</a:t>
              </a:r>
            </a:p>
          </p:txBody>
        </p:sp>
        <p:sp>
          <p:nvSpPr>
            <p:cNvPr id="30" name="TextBox 29">
              <a:extLst>
                <a:ext uri="{FF2B5EF4-FFF2-40B4-BE49-F238E27FC236}">
                  <a16:creationId xmlns:a16="http://schemas.microsoft.com/office/drawing/2014/main" id="{564995EC-C2DB-4291-BD3F-6F8A51E411A6}"/>
                </a:ext>
              </a:extLst>
            </p:cNvPr>
            <p:cNvSpPr txBox="1"/>
            <p:nvPr/>
          </p:nvSpPr>
          <p:spPr>
            <a:xfrm>
              <a:off x="4854075" y="3151840"/>
              <a:ext cx="982239" cy="276999"/>
            </a:xfrm>
            <a:prstGeom prst="rect">
              <a:avLst/>
            </a:prstGeom>
            <a:noFill/>
          </p:spPr>
          <p:txBody>
            <a:bodyPr wrap="square" rtlCol="0">
              <a:spAutoFit/>
            </a:bodyPr>
            <a:lstStyle/>
            <a:p>
              <a:r>
                <a:rPr lang="en-US" sz="1200" b="1"/>
                <a:t>Factor 1</a:t>
              </a:r>
            </a:p>
          </p:txBody>
        </p:sp>
      </p:grpSp>
    </p:spTree>
    <p:extLst>
      <p:ext uri="{BB962C8B-B14F-4D97-AF65-F5344CB8AC3E}">
        <p14:creationId xmlns:p14="http://schemas.microsoft.com/office/powerpoint/2010/main" val="3402930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16</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1077218"/>
          </a:xfrm>
          <a:prstGeom prst="rect">
            <a:avLst/>
          </a:prstGeom>
          <a:noFill/>
        </p:spPr>
        <p:txBody>
          <a:bodyPr wrap="square" rtlCol="0">
            <a:spAutoFit/>
          </a:bodyPr>
          <a:lstStyle/>
          <a:p>
            <a:r>
              <a:rPr lang="en-US" altLang="zh-CN" sz="3200">
                <a:latin typeface="Roboto" pitchFamily="2" charset="0"/>
                <a:ea typeface="Roboto" pitchFamily="2" charset="0"/>
              </a:rPr>
              <a:t>Popularity and random recommender algorithms are especially helpful in tackling the cold start problem</a:t>
            </a:r>
          </a:p>
        </p:txBody>
      </p:sp>
      <p:grpSp>
        <p:nvGrpSpPr>
          <p:cNvPr id="5" name="Group 4">
            <a:extLst>
              <a:ext uri="{FF2B5EF4-FFF2-40B4-BE49-F238E27FC236}">
                <a16:creationId xmlns:a16="http://schemas.microsoft.com/office/drawing/2014/main" id="{EF414F68-77A2-433D-8D2F-561CF10307B4}"/>
              </a:ext>
            </a:extLst>
          </p:cNvPr>
          <p:cNvGrpSpPr/>
          <p:nvPr/>
        </p:nvGrpSpPr>
        <p:grpSpPr>
          <a:xfrm>
            <a:off x="1232692" y="1948869"/>
            <a:ext cx="3931920" cy="3276975"/>
            <a:chOff x="1232692" y="1921019"/>
            <a:chExt cx="3931920" cy="3276975"/>
          </a:xfrm>
        </p:grpSpPr>
        <p:sp>
          <p:nvSpPr>
            <p:cNvPr id="41" name="Rectangle 40">
              <a:extLst>
                <a:ext uri="{FF2B5EF4-FFF2-40B4-BE49-F238E27FC236}">
                  <a16:creationId xmlns:a16="http://schemas.microsoft.com/office/drawing/2014/main" id="{D143D1F0-511A-4A01-BEA5-758E86D625F5}"/>
                </a:ext>
              </a:extLst>
            </p:cNvPr>
            <p:cNvSpPr/>
            <p:nvPr/>
          </p:nvSpPr>
          <p:spPr>
            <a:xfrm>
              <a:off x="1232692" y="2637674"/>
              <a:ext cx="3931920" cy="25603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1" indent="-171450">
                <a:buFont typeface="Arial" panose="020B0604020202020204" pitchFamily="34" charset="0"/>
                <a:buChar char="•"/>
              </a:pPr>
              <a:r>
                <a:rPr lang="en-US"/>
                <a:t>If you are doing personalization, this is a problem since there is no data to personalize on</a:t>
              </a:r>
            </a:p>
            <a:p>
              <a:pPr marL="171450" lvl="1" indent="-171450">
                <a:buFont typeface="Arial" panose="020B0604020202020204" pitchFamily="34" charset="0"/>
                <a:buChar char="•"/>
              </a:pPr>
              <a:r>
                <a:rPr lang="en-US"/>
                <a:t>One solution is to recommend the popular items which are demographically relevant</a:t>
              </a:r>
            </a:p>
            <a:p>
              <a:pPr marL="171450" lvl="1" indent="-171450">
                <a:buFont typeface="Arial" panose="020B0604020202020204" pitchFamily="34" charset="0"/>
                <a:buChar char="•"/>
              </a:pPr>
              <a:r>
                <a:rPr lang="en-US"/>
                <a:t>Product association</a:t>
              </a:r>
            </a:p>
            <a:p>
              <a:pPr marL="171450" lvl="1" indent="-171450">
                <a:buFont typeface="Arial" panose="020B0604020202020204" pitchFamily="34" charset="0"/>
                <a:buChar char="•"/>
              </a:pPr>
              <a:r>
                <a:rPr lang="en-US"/>
                <a:t>Get explicit preferences (products, attributes)</a:t>
              </a:r>
            </a:p>
          </p:txBody>
        </p:sp>
        <p:grpSp>
          <p:nvGrpSpPr>
            <p:cNvPr id="2" name="Group 1">
              <a:extLst>
                <a:ext uri="{FF2B5EF4-FFF2-40B4-BE49-F238E27FC236}">
                  <a16:creationId xmlns:a16="http://schemas.microsoft.com/office/drawing/2014/main" id="{9D06EC5E-99F9-4C50-AE91-E6CF37368345}"/>
                </a:ext>
              </a:extLst>
            </p:cNvPr>
            <p:cNvGrpSpPr/>
            <p:nvPr/>
          </p:nvGrpSpPr>
          <p:grpSpPr>
            <a:xfrm>
              <a:off x="1294829" y="1921019"/>
              <a:ext cx="3227475" cy="646331"/>
              <a:chOff x="1294829" y="1921019"/>
              <a:chExt cx="3227475" cy="646331"/>
            </a:xfrm>
          </p:grpSpPr>
          <p:sp>
            <p:nvSpPr>
              <p:cNvPr id="47" name="文本框 102">
                <a:extLst>
                  <a:ext uri="{FF2B5EF4-FFF2-40B4-BE49-F238E27FC236}">
                    <a16:creationId xmlns:a16="http://schemas.microsoft.com/office/drawing/2014/main" id="{900353FF-1889-4296-AF7C-9DF3A4BC7913}"/>
                  </a:ext>
                </a:extLst>
              </p:cNvPr>
              <p:cNvSpPr txBox="1"/>
              <p:nvPr/>
            </p:nvSpPr>
            <p:spPr>
              <a:xfrm>
                <a:off x="1382022" y="1921019"/>
                <a:ext cx="3140282" cy="646331"/>
              </a:xfrm>
              <a:prstGeom prst="rect">
                <a:avLst/>
              </a:prstGeom>
              <a:noFill/>
            </p:spPr>
            <p:txBody>
              <a:bodyPr wrap="square" rtlCol="0">
                <a:spAutoFit/>
              </a:bodyPr>
              <a:lstStyle>
                <a:defPPr>
                  <a:defRPr lang="zh-CN"/>
                </a:defPPr>
                <a:lvl1pPr>
                  <a:defRPr sz="2000" b="1"/>
                </a:lvl1pPr>
              </a:lstStyle>
              <a:p>
                <a:r>
                  <a:rPr lang="en-US" altLang="zh-CN" sz="1800"/>
                  <a:t>Handling new users using popular systems</a:t>
                </a:r>
                <a:endParaRPr lang="zh-CN" altLang="en-US" sz="1800"/>
              </a:p>
            </p:txBody>
          </p:sp>
          <p:cxnSp>
            <p:nvCxnSpPr>
              <p:cNvPr id="49" name="直接连接符 103">
                <a:extLst>
                  <a:ext uri="{FF2B5EF4-FFF2-40B4-BE49-F238E27FC236}">
                    <a16:creationId xmlns:a16="http://schemas.microsoft.com/office/drawing/2014/main" id="{11058120-61B6-475F-91F0-B34A80E6045B}"/>
                  </a:ext>
                </a:extLst>
              </p:cNvPr>
              <p:cNvCxnSpPr>
                <a:cxnSpLocks/>
              </p:cNvCxnSpPr>
              <p:nvPr/>
            </p:nvCxnSpPr>
            <p:spPr>
              <a:xfrm>
                <a:off x="1294829" y="1981082"/>
                <a:ext cx="0" cy="535880"/>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2F510A17-8447-42FA-A4C3-9A2CA52C4290}"/>
              </a:ext>
            </a:extLst>
          </p:cNvPr>
          <p:cNvGrpSpPr/>
          <p:nvPr/>
        </p:nvGrpSpPr>
        <p:grpSpPr>
          <a:xfrm>
            <a:off x="6413811" y="1948869"/>
            <a:ext cx="3955915" cy="2521369"/>
            <a:chOff x="6413811" y="1870631"/>
            <a:chExt cx="3955915" cy="2521369"/>
          </a:xfrm>
        </p:grpSpPr>
        <p:sp>
          <p:nvSpPr>
            <p:cNvPr id="42" name="Rectangle 41">
              <a:extLst>
                <a:ext uri="{FF2B5EF4-FFF2-40B4-BE49-F238E27FC236}">
                  <a16:creationId xmlns:a16="http://schemas.microsoft.com/office/drawing/2014/main" id="{6AD00AEE-EC52-4C9B-BCB1-1F64D76CF467}"/>
                </a:ext>
              </a:extLst>
            </p:cNvPr>
            <p:cNvSpPr/>
            <p:nvPr/>
          </p:nvSpPr>
          <p:spPr>
            <a:xfrm>
              <a:off x="6413811" y="2637674"/>
              <a:ext cx="3955915"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2" indent="-171450">
                <a:buFont typeface="Arial" panose="020B0604020202020204" pitchFamily="34" charset="0"/>
                <a:buChar char="•"/>
              </a:pPr>
              <a:r>
                <a:rPr lang="en-US"/>
                <a:t>Can’t recommend but need ratings (or equivalents) quickly</a:t>
              </a:r>
            </a:p>
            <a:p>
              <a:pPr marL="171450" lvl="2" indent="-171450">
                <a:buFont typeface="Arial" panose="020B0604020202020204" pitchFamily="34" charset="0"/>
                <a:buChar char="•"/>
              </a:pPr>
              <a:r>
                <a:rPr lang="en-US"/>
                <a:t>Use content-based approaches as an early proxy</a:t>
              </a:r>
            </a:p>
            <a:p>
              <a:pPr marL="171450" lvl="2" indent="-171450">
                <a:buFont typeface="Arial" panose="020B0604020202020204" pitchFamily="34" charset="0"/>
                <a:buChar char="•"/>
              </a:pPr>
              <a:r>
                <a:rPr lang="en-US"/>
                <a:t>Recommend to random, or well-chosen set of people</a:t>
              </a:r>
            </a:p>
          </p:txBody>
        </p:sp>
        <p:grpSp>
          <p:nvGrpSpPr>
            <p:cNvPr id="4" name="Group 3">
              <a:extLst>
                <a:ext uri="{FF2B5EF4-FFF2-40B4-BE49-F238E27FC236}">
                  <a16:creationId xmlns:a16="http://schemas.microsoft.com/office/drawing/2014/main" id="{35E85B78-D8F6-4625-B5D9-4A36C5FD23E3}"/>
                </a:ext>
              </a:extLst>
            </p:cNvPr>
            <p:cNvGrpSpPr/>
            <p:nvPr/>
          </p:nvGrpSpPr>
          <p:grpSpPr>
            <a:xfrm>
              <a:off x="6413811" y="1870631"/>
              <a:ext cx="3251923" cy="646331"/>
              <a:chOff x="6413811" y="1870631"/>
              <a:chExt cx="3251923" cy="646331"/>
            </a:xfrm>
          </p:grpSpPr>
          <p:sp>
            <p:nvSpPr>
              <p:cNvPr id="52" name="文本框 102">
                <a:extLst>
                  <a:ext uri="{FF2B5EF4-FFF2-40B4-BE49-F238E27FC236}">
                    <a16:creationId xmlns:a16="http://schemas.microsoft.com/office/drawing/2014/main" id="{7B7CE243-D172-4FFF-AAF7-23A9B117DD47}"/>
                  </a:ext>
                </a:extLst>
              </p:cNvPr>
              <p:cNvSpPr txBox="1"/>
              <p:nvPr/>
            </p:nvSpPr>
            <p:spPr>
              <a:xfrm>
                <a:off x="6525452" y="1870631"/>
                <a:ext cx="3140282" cy="646331"/>
              </a:xfrm>
              <a:prstGeom prst="rect">
                <a:avLst/>
              </a:prstGeom>
              <a:noFill/>
            </p:spPr>
            <p:txBody>
              <a:bodyPr wrap="square" rtlCol="0">
                <a:spAutoFit/>
              </a:bodyPr>
              <a:lstStyle>
                <a:defPPr>
                  <a:defRPr lang="zh-CN"/>
                </a:defPPr>
                <a:lvl1pPr>
                  <a:defRPr sz="2000" b="1"/>
                </a:lvl1pPr>
              </a:lstStyle>
              <a:p>
                <a:r>
                  <a:rPr lang="en-US" altLang="zh-CN" sz="1800"/>
                  <a:t>Handling new items using random systems</a:t>
                </a:r>
                <a:endParaRPr lang="zh-CN" altLang="en-US" sz="1800"/>
              </a:p>
            </p:txBody>
          </p:sp>
          <p:cxnSp>
            <p:nvCxnSpPr>
              <p:cNvPr id="72" name="直接连接符 103">
                <a:extLst>
                  <a:ext uri="{FF2B5EF4-FFF2-40B4-BE49-F238E27FC236}">
                    <a16:creationId xmlns:a16="http://schemas.microsoft.com/office/drawing/2014/main" id="{62BEA726-2A70-46CA-ACF0-E578C4C5A2CA}"/>
                  </a:ext>
                </a:extLst>
              </p:cNvPr>
              <p:cNvCxnSpPr>
                <a:cxnSpLocks/>
              </p:cNvCxnSpPr>
              <p:nvPr/>
            </p:nvCxnSpPr>
            <p:spPr>
              <a:xfrm>
                <a:off x="6413811" y="1925856"/>
                <a:ext cx="0" cy="535880"/>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6468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17</a:t>
            </a:fld>
            <a:endParaRPr lang="zh-CN" altLang="en-US" sz="1800">
              <a:solidFill>
                <a:schemeClr val="bg1"/>
              </a:solidFill>
              <a:latin typeface="Roboto" pitchFamily="2" charset="0"/>
            </a:endParaRPr>
          </a:p>
        </p:txBody>
      </p:sp>
      <p:sp>
        <p:nvSpPr>
          <p:cNvPr id="28" name="文本框 12">
            <a:extLst>
              <a:ext uri="{FF2B5EF4-FFF2-40B4-BE49-F238E27FC236}">
                <a16:creationId xmlns:a16="http://schemas.microsoft.com/office/drawing/2014/main" id="{9F274E4C-EE9E-4977-A051-766C5E09998E}"/>
              </a:ext>
            </a:extLst>
          </p:cNvPr>
          <p:cNvSpPr txBox="1"/>
          <p:nvPr/>
        </p:nvSpPr>
        <p:spPr>
          <a:xfrm>
            <a:off x="268819" y="270316"/>
            <a:ext cx="11662390" cy="954107"/>
          </a:xfrm>
          <a:prstGeom prst="rect">
            <a:avLst/>
          </a:prstGeom>
          <a:noFill/>
        </p:spPr>
        <p:txBody>
          <a:bodyPr wrap="square" rtlCol="0">
            <a:spAutoFit/>
          </a:bodyPr>
          <a:lstStyle/>
          <a:p>
            <a:r>
              <a:rPr lang="en-US" altLang="zh-CN" sz="2800">
                <a:latin typeface="Roboto" pitchFamily="2" charset="0"/>
                <a:ea typeface="Roboto" pitchFamily="2" charset="0"/>
              </a:rPr>
              <a:t>To start, we randomly sampled 2,000 movies and 40,000 users to build recommender systems on top-N recommendations and to predict ratings</a:t>
            </a:r>
          </a:p>
        </p:txBody>
      </p:sp>
      <p:sp>
        <p:nvSpPr>
          <p:cNvPr id="2" name="Rectangle 1">
            <a:extLst>
              <a:ext uri="{FF2B5EF4-FFF2-40B4-BE49-F238E27FC236}">
                <a16:creationId xmlns:a16="http://schemas.microsoft.com/office/drawing/2014/main" id="{A16041A7-3FD2-475A-89CE-F6F886B8A062}"/>
              </a:ext>
            </a:extLst>
          </p:cNvPr>
          <p:cNvSpPr/>
          <p:nvPr/>
        </p:nvSpPr>
        <p:spPr>
          <a:xfrm>
            <a:off x="1566153" y="3012414"/>
            <a:ext cx="4764116" cy="544721"/>
          </a:xfrm>
          <a:prstGeom prst="rect">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75%</a:t>
            </a:r>
          </a:p>
        </p:txBody>
      </p:sp>
      <p:sp>
        <p:nvSpPr>
          <p:cNvPr id="4" name="Rectangle 3">
            <a:extLst>
              <a:ext uri="{FF2B5EF4-FFF2-40B4-BE49-F238E27FC236}">
                <a16:creationId xmlns:a16="http://schemas.microsoft.com/office/drawing/2014/main" id="{60681F77-8D62-4C84-A5FB-AD50DDD498D3}"/>
              </a:ext>
            </a:extLst>
          </p:cNvPr>
          <p:cNvSpPr/>
          <p:nvPr/>
        </p:nvSpPr>
        <p:spPr>
          <a:xfrm>
            <a:off x="6330269" y="3012414"/>
            <a:ext cx="2127932" cy="544720"/>
          </a:xfrm>
          <a:prstGeom prst="rect">
            <a:avLst/>
          </a:prstGeom>
          <a:solidFill>
            <a:srgbClr val="3B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25%  </a:t>
            </a:r>
          </a:p>
        </p:txBody>
      </p:sp>
      <p:cxnSp>
        <p:nvCxnSpPr>
          <p:cNvPr id="36" name="Straight Connector 35">
            <a:extLst>
              <a:ext uri="{FF2B5EF4-FFF2-40B4-BE49-F238E27FC236}">
                <a16:creationId xmlns:a16="http://schemas.microsoft.com/office/drawing/2014/main" id="{B52BBB02-90C4-49F1-A08B-173C1D5E952A}"/>
              </a:ext>
            </a:extLst>
          </p:cNvPr>
          <p:cNvCxnSpPr>
            <a:cxnSpLocks/>
            <a:stCxn id="46" idx="1"/>
            <a:endCxn id="4" idx="2"/>
          </p:cNvCxnSpPr>
          <p:nvPr/>
        </p:nvCxnSpPr>
        <p:spPr>
          <a:xfrm flipH="1" flipV="1">
            <a:off x="7394235" y="3557134"/>
            <a:ext cx="6079" cy="934879"/>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CD5931-D25A-4A60-8F0A-2D20A78E4250}"/>
              </a:ext>
            </a:extLst>
          </p:cNvPr>
          <p:cNvSpPr txBox="1"/>
          <p:nvPr/>
        </p:nvSpPr>
        <p:spPr>
          <a:xfrm>
            <a:off x="8499544" y="2963908"/>
            <a:ext cx="904671" cy="646331"/>
          </a:xfrm>
          <a:prstGeom prst="rect">
            <a:avLst/>
          </a:prstGeom>
          <a:noFill/>
        </p:spPr>
        <p:txBody>
          <a:bodyPr wrap="square" rtlCol="0">
            <a:spAutoFit/>
          </a:bodyPr>
          <a:lstStyle/>
          <a:p>
            <a:r>
              <a:rPr lang="en-US"/>
              <a:t>10,000 users</a:t>
            </a:r>
          </a:p>
        </p:txBody>
      </p:sp>
      <p:grpSp>
        <p:nvGrpSpPr>
          <p:cNvPr id="39" name="Group 38">
            <a:extLst>
              <a:ext uri="{FF2B5EF4-FFF2-40B4-BE49-F238E27FC236}">
                <a16:creationId xmlns:a16="http://schemas.microsoft.com/office/drawing/2014/main" id="{D9C7E11D-CCA5-49D2-BD89-C2CCBA2B4A15}"/>
              </a:ext>
            </a:extLst>
          </p:cNvPr>
          <p:cNvGrpSpPr/>
          <p:nvPr/>
        </p:nvGrpSpPr>
        <p:grpSpPr>
          <a:xfrm>
            <a:off x="5272390" y="4737322"/>
            <a:ext cx="4419469" cy="720740"/>
            <a:chOff x="3496134" y="3993720"/>
            <a:chExt cx="4359827" cy="633857"/>
          </a:xfrm>
        </p:grpSpPr>
        <p:sp>
          <p:nvSpPr>
            <p:cNvPr id="41" name="Rectangle 40">
              <a:extLst>
                <a:ext uri="{FF2B5EF4-FFF2-40B4-BE49-F238E27FC236}">
                  <a16:creationId xmlns:a16="http://schemas.microsoft.com/office/drawing/2014/main" id="{E8A6D239-B7A0-4F63-AA43-C4223098EB35}"/>
                </a:ext>
              </a:extLst>
            </p:cNvPr>
            <p:cNvSpPr/>
            <p:nvPr/>
          </p:nvSpPr>
          <p:spPr>
            <a:xfrm>
              <a:off x="6108365" y="3993720"/>
              <a:ext cx="1747596" cy="61006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rest be held out </a:t>
              </a:r>
            </a:p>
          </p:txBody>
        </p:sp>
        <p:sp>
          <p:nvSpPr>
            <p:cNvPr id="45" name="Rectangle 44">
              <a:extLst>
                <a:ext uri="{FF2B5EF4-FFF2-40B4-BE49-F238E27FC236}">
                  <a16:creationId xmlns:a16="http://schemas.microsoft.com/office/drawing/2014/main" id="{97D533BC-9BE5-422C-89BE-0C854E0F61FB}"/>
                </a:ext>
              </a:extLst>
            </p:cNvPr>
            <p:cNvSpPr/>
            <p:nvPr/>
          </p:nvSpPr>
          <p:spPr>
            <a:xfrm>
              <a:off x="3496134" y="4016883"/>
              <a:ext cx="1490525" cy="610694"/>
            </a:xfrm>
            <a:prstGeom prst="rect">
              <a:avLst/>
            </a:prstGeom>
            <a:solidFill>
              <a:srgbClr val="DE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 ratings given</a:t>
              </a:r>
            </a:p>
          </p:txBody>
        </p:sp>
      </p:grpSp>
      <p:sp>
        <p:nvSpPr>
          <p:cNvPr id="46" name="Left Brace 45">
            <a:extLst>
              <a:ext uri="{FF2B5EF4-FFF2-40B4-BE49-F238E27FC236}">
                <a16:creationId xmlns:a16="http://schemas.microsoft.com/office/drawing/2014/main" id="{62773C8B-52D4-4E5A-A282-5AA30E177B05}"/>
              </a:ext>
            </a:extLst>
          </p:cNvPr>
          <p:cNvSpPr/>
          <p:nvPr/>
        </p:nvSpPr>
        <p:spPr>
          <a:xfrm rot="5400000">
            <a:off x="7277659" y="3207690"/>
            <a:ext cx="245311" cy="2813957"/>
          </a:xfrm>
          <a:prstGeom prst="lef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BC27DE5D-C409-45BC-AD4F-0E15256C0B95}"/>
              </a:ext>
            </a:extLst>
          </p:cNvPr>
          <p:cNvSpPr txBox="1"/>
          <p:nvPr/>
        </p:nvSpPr>
        <p:spPr>
          <a:xfrm>
            <a:off x="7517620" y="3843724"/>
            <a:ext cx="2227632" cy="369332"/>
          </a:xfrm>
          <a:prstGeom prst="rect">
            <a:avLst/>
          </a:prstGeom>
          <a:noFill/>
        </p:spPr>
        <p:txBody>
          <a:bodyPr wrap="square" rtlCol="0">
            <a:spAutoFit/>
          </a:bodyPr>
          <a:lstStyle/>
          <a:p>
            <a:r>
              <a:rPr lang="en-US"/>
              <a:t>For each user:</a:t>
            </a:r>
          </a:p>
        </p:txBody>
      </p:sp>
      <p:sp>
        <p:nvSpPr>
          <p:cNvPr id="13" name="TextBox 12">
            <a:extLst>
              <a:ext uri="{FF2B5EF4-FFF2-40B4-BE49-F238E27FC236}">
                <a16:creationId xmlns:a16="http://schemas.microsoft.com/office/drawing/2014/main" id="{EBF11D2C-A2EC-4E41-AAEA-D4B941C99278}"/>
              </a:ext>
            </a:extLst>
          </p:cNvPr>
          <p:cNvSpPr txBox="1"/>
          <p:nvPr/>
        </p:nvSpPr>
        <p:spPr>
          <a:xfrm>
            <a:off x="632319" y="2958088"/>
            <a:ext cx="933834" cy="646331"/>
          </a:xfrm>
          <a:prstGeom prst="rect">
            <a:avLst/>
          </a:prstGeom>
          <a:noFill/>
        </p:spPr>
        <p:txBody>
          <a:bodyPr wrap="square" rtlCol="0">
            <a:spAutoFit/>
          </a:bodyPr>
          <a:lstStyle/>
          <a:p>
            <a:r>
              <a:rPr lang="en-US"/>
              <a:t>30,000</a:t>
            </a:r>
          </a:p>
          <a:p>
            <a:r>
              <a:rPr lang="en-US"/>
              <a:t>users</a:t>
            </a:r>
          </a:p>
        </p:txBody>
      </p:sp>
      <p:sp>
        <p:nvSpPr>
          <p:cNvPr id="14" name="TextBox 13">
            <a:extLst>
              <a:ext uri="{FF2B5EF4-FFF2-40B4-BE49-F238E27FC236}">
                <a16:creationId xmlns:a16="http://schemas.microsoft.com/office/drawing/2014/main" id="{C9BE38FA-673D-4218-B267-5F3516DFE2E3}"/>
              </a:ext>
            </a:extLst>
          </p:cNvPr>
          <p:cNvSpPr txBox="1"/>
          <p:nvPr/>
        </p:nvSpPr>
        <p:spPr>
          <a:xfrm>
            <a:off x="1607496" y="2669303"/>
            <a:ext cx="1099226" cy="369332"/>
          </a:xfrm>
          <a:prstGeom prst="rect">
            <a:avLst/>
          </a:prstGeom>
          <a:noFill/>
        </p:spPr>
        <p:txBody>
          <a:bodyPr wrap="square" rtlCol="0">
            <a:spAutoFit/>
          </a:bodyPr>
          <a:lstStyle/>
          <a:p>
            <a:r>
              <a:rPr lang="en-US"/>
              <a:t>Training</a:t>
            </a:r>
          </a:p>
        </p:txBody>
      </p:sp>
      <p:sp>
        <p:nvSpPr>
          <p:cNvPr id="15" name="TextBox 14">
            <a:extLst>
              <a:ext uri="{FF2B5EF4-FFF2-40B4-BE49-F238E27FC236}">
                <a16:creationId xmlns:a16="http://schemas.microsoft.com/office/drawing/2014/main" id="{473D2B5D-19A8-4E8A-B598-1721C9B70306}"/>
              </a:ext>
            </a:extLst>
          </p:cNvPr>
          <p:cNvSpPr txBox="1"/>
          <p:nvPr/>
        </p:nvSpPr>
        <p:spPr>
          <a:xfrm>
            <a:off x="7644078" y="2683472"/>
            <a:ext cx="987358" cy="371817"/>
          </a:xfrm>
          <a:prstGeom prst="rect">
            <a:avLst/>
          </a:prstGeom>
          <a:noFill/>
        </p:spPr>
        <p:txBody>
          <a:bodyPr wrap="square" rtlCol="0">
            <a:spAutoFit/>
          </a:bodyPr>
          <a:lstStyle/>
          <a:p>
            <a:r>
              <a:rPr lang="en-US"/>
              <a:t>Test</a:t>
            </a:r>
          </a:p>
        </p:txBody>
      </p:sp>
      <p:cxnSp>
        <p:nvCxnSpPr>
          <p:cNvPr id="53" name="Straight Connector 52">
            <a:extLst>
              <a:ext uri="{FF2B5EF4-FFF2-40B4-BE49-F238E27FC236}">
                <a16:creationId xmlns:a16="http://schemas.microsoft.com/office/drawing/2014/main" id="{701D7612-14C6-450A-B9B9-3C4ECBB3D585}"/>
              </a:ext>
            </a:extLst>
          </p:cNvPr>
          <p:cNvCxnSpPr>
            <a:cxnSpLocks/>
          </p:cNvCxnSpPr>
          <p:nvPr/>
        </p:nvCxnSpPr>
        <p:spPr>
          <a:xfrm>
            <a:off x="3000319" y="3631182"/>
            <a:ext cx="0" cy="1059990"/>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992968-0809-41F9-A615-93C528344C3B}"/>
              </a:ext>
            </a:extLst>
          </p:cNvPr>
          <p:cNvCxnSpPr>
            <a:cxnSpLocks/>
          </p:cNvCxnSpPr>
          <p:nvPr/>
        </p:nvCxnSpPr>
        <p:spPr>
          <a:xfrm flipH="1">
            <a:off x="3867961" y="5084168"/>
            <a:ext cx="1263379" cy="1"/>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9350201-A16B-4E4A-863D-49AD44D7A6CB}"/>
              </a:ext>
            </a:extLst>
          </p:cNvPr>
          <p:cNvSpPr txBox="1"/>
          <p:nvPr/>
        </p:nvSpPr>
        <p:spPr>
          <a:xfrm>
            <a:off x="2157109" y="4777856"/>
            <a:ext cx="1639110" cy="671979"/>
          </a:xfrm>
          <a:prstGeom prst="rect">
            <a:avLst/>
          </a:prstGeom>
          <a:noFill/>
          <a:ln>
            <a:solidFill>
              <a:schemeClr val="accent1"/>
            </a:solidFill>
          </a:ln>
        </p:spPr>
        <p:txBody>
          <a:bodyPr wrap="square" rtlCol="0">
            <a:spAutoFit/>
          </a:bodyPr>
          <a:lstStyle/>
          <a:p>
            <a:pPr algn="ctr">
              <a:spcAft>
                <a:spcPts val="200"/>
              </a:spcAft>
            </a:pPr>
            <a:r>
              <a:rPr lang="en-US"/>
              <a:t>5 algorithms,</a:t>
            </a:r>
          </a:p>
          <a:p>
            <a:pPr algn="ctr">
              <a:spcAft>
                <a:spcPts val="200"/>
              </a:spcAft>
            </a:pPr>
            <a:r>
              <a:rPr lang="en-US"/>
              <a:t>2 measures</a:t>
            </a:r>
          </a:p>
        </p:txBody>
      </p:sp>
      <p:sp>
        <p:nvSpPr>
          <p:cNvPr id="54" name="TextBox 53">
            <a:extLst>
              <a:ext uri="{FF2B5EF4-FFF2-40B4-BE49-F238E27FC236}">
                <a16:creationId xmlns:a16="http://schemas.microsoft.com/office/drawing/2014/main" id="{C6DB4DD0-5D02-4CAE-97CD-75CD7FF20AC4}"/>
              </a:ext>
            </a:extLst>
          </p:cNvPr>
          <p:cNvSpPr txBox="1"/>
          <p:nvPr/>
        </p:nvSpPr>
        <p:spPr>
          <a:xfrm>
            <a:off x="5391031" y="5444972"/>
            <a:ext cx="1204609" cy="369332"/>
          </a:xfrm>
          <a:prstGeom prst="rect">
            <a:avLst/>
          </a:prstGeom>
          <a:noFill/>
        </p:spPr>
        <p:txBody>
          <a:bodyPr wrap="square" rtlCol="0">
            <a:spAutoFit/>
          </a:bodyPr>
          <a:lstStyle/>
          <a:p>
            <a:pPr algn="ctr"/>
            <a:r>
              <a:rPr lang="en-US"/>
              <a:t>“Known”</a:t>
            </a:r>
          </a:p>
        </p:txBody>
      </p:sp>
      <p:sp>
        <p:nvSpPr>
          <p:cNvPr id="57" name="TextBox 56">
            <a:extLst>
              <a:ext uri="{FF2B5EF4-FFF2-40B4-BE49-F238E27FC236}">
                <a16:creationId xmlns:a16="http://schemas.microsoft.com/office/drawing/2014/main" id="{E9533A0A-0C32-442F-A027-FDEB5D9ABACD}"/>
              </a:ext>
            </a:extLst>
          </p:cNvPr>
          <p:cNvSpPr txBox="1"/>
          <p:nvPr/>
        </p:nvSpPr>
        <p:spPr>
          <a:xfrm>
            <a:off x="632319" y="1244815"/>
            <a:ext cx="8959175" cy="1200329"/>
          </a:xfrm>
          <a:prstGeom prst="rect">
            <a:avLst/>
          </a:prstGeom>
          <a:noFill/>
        </p:spPr>
        <p:txBody>
          <a:bodyPr wrap="square" rtlCol="0">
            <a:spAutoFit/>
          </a:bodyPr>
          <a:lstStyle/>
          <a:p>
            <a:pPr marL="285750" indent="-285750">
              <a:buFont typeface="Arial" panose="020B0604020202020204" pitchFamily="34" charset="0"/>
              <a:buChar char="•"/>
            </a:pPr>
            <a:r>
              <a:rPr lang="en-US"/>
              <a:t>Selected users with more than 50 reviews</a:t>
            </a:r>
          </a:p>
          <a:p>
            <a:pPr marL="285750" indent="-285750">
              <a:buFont typeface="Arial" panose="020B0604020202020204" pitchFamily="34" charset="0"/>
              <a:buChar char="•"/>
            </a:pPr>
            <a:r>
              <a:rPr lang="en-US"/>
              <a:t>Used Cosine similarity and set </a:t>
            </a:r>
            <a:r>
              <a:rPr lang="en-US" i="1"/>
              <a:t>n/k</a:t>
            </a:r>
            <a:r>
              <a:rPr lang="en-US"/>
              <a:t> as 50</a:t>
            </a:r>
          </a:p>
          <a:p>
            <a:pPr marL="285750" indent="-285750">
              <a:buFont typeface="Arial" panose="020B0604020202020204" pitchFamily="34" charset="0"/>
              <a:buChar char="•"/>
            </a:pPr>
            <a:r>
              <a:rPr lang="en-US"/>
              <a:t>Ratings &gt;= 4 are considered positives in the evaluation process</a:t>
            </a:r>
          </a:p>
          <a:p>
            <a:pPr marL="285750" indent="-285750">
              <a:buFont typeface="Arial" panose="020B0604020202020204" pitchFamily="34" charset="0"/>
              <a:buChar char="•"/>
            </a:pPr>
            <a:endParaRPr lang="en-US"/>
          </a:p>
        </p:txBody>
      </p:sp>
      <p:sp>
        <p:nvSpPr>
          <p:cNvPr id="89" name="TextBox 88">
            <a:extLst>
              <a:ext uri="{FF2B5EF4-FFF2-40B4-BE49-F238E27FC236}">
                <a16:creationId xmlns:a16="http://schemas.microsoft.com/office/drawing/2014/main" id="{21092587-91AC-4CA0-B875-2988B6421894}"/>
              </a:ext>
            </a:extLst>
          </p:cNvPr>
          <p:cNvSpPr txBox="1"/>
          <p:nvPr/>
        </p:nvSpPr>
        <p:spPr>
          <a:xfrm>
            <a:off x="875489" y="2262414"/>
            <a:ext cx="4722777" cy="369332"/>
          </a:xfrm>
          <a:prstGeom prst="rect">
            <a:avLst/>
          </a:prstGeom>
          <a:noFill/>
        </p:spPr>
        <p:txBody>
          <a:bodyPr wrap="square" rtlCol="0">
            <a:spAutoFit/>
          </a:bodyPr>
          <a:lstStyle/>
          <a:p>
            <a:r>
              <a:rPr lang="en-US" b="1"/>
              <a:t>Model Creation and Evaluation Process:</a:t>
            </a:r>
          </a:p>
        </p:txBody>
      </p:sp>
      <p:cxnSp>
        <p:nvCxnSpPr>
          <p:cNvPr id="94" name="直接连接符 103">
            <a:extLst>
              <a:ext uri="{FF2B5EF4-FFF2-40B4-BE49-F238E27FC236}">
                <a16:creationId xmlns:a16="http://schemas.microsoft.com/office/drawing/2014/main" id="{D4170AC3-9B1A-45AE-B689-05F640185AA4}"/>
              </a:ext>
            </a:extLst>
          </p:cNvPr>
          <p:cNvCxnSpPr>
            <a:cxnSpLocks/>
          </p:cNvCxnSpPr>
          <p:nvPr/>
        </p:nvCxnSpPr>
        <p:spPr>
          <a:xfrm>
            <a:off x="826851" y="2256817"/>
            <a:ext cx="0" cy="369480"/>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22C208C-874A-4BB0-94CA-164644C699CB}"/>
              </a:ext>
            </a:extLst>
          </p:cNvPr>
          <p:cNvSpPr txBox="1"/>
          <p:nvPr/>
        </p:nvSpPr>
        <p:spPr>
          <a:xfrm>
            <a:off x="1959459" y="3903236"/>
            <a:ext cx="999517" cy="646331"/>
          </a:xfrm>
          <a:prstGeom prst="rect">
            <a:avLst/>
          </a:prstGeom>
          <a:noFill/>
        </p:spPr>
        <p:txBody>
          <a:bodyPr wrap="square" rtlCol="0">
            <a:spAutoFit/>
          </a:bodyPr>
          <a:lstStyle/>
          <a:p>
            <a:r>
              <a:rPr lang="en-US"/>
              <a:t>Create models</a:t>
            </a:r>
          </a:p>
        </p:txBody>
      </p:sp>
      <p:sp>
        <p:nvSpPr>
          <p:cNvPr id="93" name="TextBox 92">
            <a:extLst>
              <a:ext uri="{FF2B5EF4-FFF2-40B4-BE49-F238E27FC236}">
                <a16:creationId xmlns:a16="http://schemas.microsoft.com/office/drawing/2014/main" id="{7F8970BB-0DB2-4ACB-A1A1-C489A25B3022}"/>
              </a:ext>
            </a:extLst>
          </p:cNvPr>
          <p:cNvSpPr txBox="1"/>
          <p:nvPr/>
        </p:nvSpPr>
        <p:spPr>
          <a:xfrm>
            <a:off x="3840949" y="4368006"/>
            <a:ext cx="1537397" cy="646331"/>
          </a:xfrm>
          <a:prstGeom prst="rect">
            <a:avLst/>
          </a:prstGeom>
          <a:noFill/>
        </p:spPr>
        <p:txBody>
          <a:bodyPr wrap="square" rtlCol="0">
            <a:spAutoFit/>
          </a:bodyPr>
          <a:lstStyle/>
          <a:p>
            <a:r>
              <a:rPr lang="en-US"/>
              <a:t>Use models to predict</a:t>
            </a:r>
          </a:p>
        </p:txBody>
      </p:sp>
      <p:sp>
        <p:nvSpPr>
          <p:cNvPr id="101" name="Left Brace 100">
            <a:extLst>
              <a:ext uri="{FF2B5EF4-FFF2-40B4-BE49-F238E27FC236}">
                <a16:creationId xmlns:a16="http://schemas.microsoft.com/office/drawing/2014/main" id="{4A9C4548-1B75-415A-9200-6AA6DC5B11D9}"/>
              </a:ext>
            </a:extLst>
          </p:cNvPr>
          <p:cNvSpPr/>
          <p:nvPr/>
        </p:nvSpPr>
        <p:spPr>
          <a:xfrm rot="16200000" flipH="1">
            <a:off x="8678199" y="4806132"/>
            <a:ext cx="297676" cy="2193449"/>
          </a:xfrm>
          <a:prstGeom prst="lef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7" name="TextBox 1026">
            <a:extLst>
              <a:ext uri="{FF2B5EF4-FFF2-40B4-BE49-F238E27FC236}">
                <a16:creationId xmlns:a16="http://schemas.microsoft.com/office/drawing/2014/main" id="{87D4DB96-00F8-4403-A7EF-6CD2EC159C18}"/>
              </a:ext>
            </a:extLst>
          </p:cNvPr>
          <p:cNvSpPr txBox="1"/>
          <p:nvPr/>
        </p:nvSpPr>
        <p:spPr>
          <a:xfrm>
            <a:off x="7245231" y="6005370"/>
            <a:ext cx="1212970" cy="369332"/>
          </a:xfrm>
          <a:prstGeom prst="rect">
            <a:avLst/>
          </a:prstGeom>
          <a:noFill/>
        </p:spPr>
        <p:txBody>
          <a:bodyPr wrap="square" rtlCol="0">
            <a:spAutoFit/>
          </a:bodyPr>
          <a:lstStyle/>
          <a:p>
            <a:r>
              <a:rPr lang="en-US" dirty="0"/>
              <a:t>Precision</a:t>
            </a:r>
          </a:p>
        </p:txBody>
      </p:sp>
      <p:sp>
        <p:nvSpPr>
          <p:cNvPr id="1029" name="TextBox 1028">
            <a:extLst>
              <a:ext uri="{FF2B5EF4-FFF2-40B4-BE49-F238E27FC236}">
                <a16:creationId xmlns:a16="http://schemas.microsoft.com/office/drawing/2014/main" id="{2B69F94E-68B7-45A8-9CA1-2A6715A66CE9}"/>
              </a:ext>
            </a:extLst>
          </p:cNvPr>
          <p:cNvSpPr txBox="1"/>
          <p:nvPr/>
        </p:nvSpPr>
        <p:spPr>
          <a:xfrm>
            <a:off x="9546535" y="6012270"/>
            <a:ext cx="862308" cy="369332"/>
          </a:xfrm>
          <a:prstGeom prst="rect">
            <a:avLst/>
          </a:prstGeom>
          <a:noFill/>
        </p:spPr>
        <p:txBody>
          <a:bodyPr wrap="square" rtlCol="0">
            <a:spAutoFit/>
          </a:bodyPr>
          <a:lstStyle/>
          <a:p>
            <a:r>
              <a:rPr lang="en-US" dirty="0"/>
              <a:t>Recall</a:t>
            </a:r>
          </a:p>
        </p:txBody>
      </p:sp>
      <p:cxnSp>
        <p:nvCxnSpPr>
          <p:cNvPr id="106" name="Straight Connector 105">
            <a:extLst>
              <a:ext uri="{FF2B5EF4-FFF2-40B4-BE49-F238E27FC236}">
                <a16:creationId xmlns:a16="http://schemas.microsoft.com/office/drawing/2014/main" id="{794CE887-7BED-4536-8B9A-F4BFAC099BCB}"/>
              </a:ext>
            </a:extLst>
          </p:cNvPr>
          <p:cNvCxnSpPr>
            <a:cxnSpLocks/>
          </p:cNvCxnSpPr>
          <p:nvPr/>
        </p:nvCxnSpPr>
        <p:spPr>
          <a:xfrm flipV="1">
            <a:off x="8827037" y="5389972"/>
            <a:ext cx="0" cy="286120"/>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4B340844-AD08-464E-8C53-EB10F9053A59}"/>
              </a:ext>
            </a:extLst>
          </p:cNvPr>
          <p:cNvSpPr txBox="1"/>
          <p:nvPr/>
        </p:nvSpPr>
        <p:spPr>
          <a:xfrm>
            <a:off x="8840008" y="5444972"/>
            <a:ext cx="1568835" cy="369332"/>
          </a:xfrm>
          <a:prstGeom prst="rect">
            <a:avLst/>
          </a:prstGeom>
          <a:noFill/>
        </p:spPr>
        <p:txBody>
          <a:bodyPr wrap="square" rtlCol="0">
            <a:spAutoFit/>
          </a:bodyPr>
          <a:lstStyle/>
          <a:p>
            <a:r>
              <a:rPr lang="en-US"/>
              <a:t>To compute</a:t>
            </a:r>
          </a:p>
        </p:txBody>
      </p:sp>
    </p:spTree>
    <p:extLst>
      <p:ext uri="{BB962C8B-B14F-4D97-AF65-F5344CB8AC3E}">
        <p14:creationId xmlns:p14="http://schemas.microsoft.com/office/powerpoint/2010/main" val="148465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awn of the Dead">
            <a:extLst>
              <a:ext uri="{FF2B5EF4-FFF2-40B4-BE49-F238E27FC236}">
                <a16:creationId xmlns:a16="http://schemas.microsoft.com/office/drawing/2014/main" id="{AB1D9B3D-378D-4500-80B6-2228CB810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804" y="2124350"/>
            <a:ext cx="1371600" cy="18598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AFAE5B16-0F33-4EE9-AE34-61D676368225}" type="slidenum">
              <a:rPr kumimoji="0" lang="zh-CN" altLang="en-US" sz="1800" b="0" i="0" u="none" strike="noStrike" kern="1200" cap="none" spc="0" normalizeH="0" baseline="0" noProof="0" smtClean="0">
                <a:ln>
                  <a:noFill/>
                </a:ln>
                <a:solidFill>
                  <a:srgbClr val="FFFFFF"/>
                </a:solidFill>
                <a:effectLst/>
                <a:uLnTx/>
                <a:uFillTx/>
                <a:latin typeface="Roboto" pitchFamily="2" charset="0"/>
                <a:ea typeface="冬青黑体简体中文 W3"/>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zh-CN" altLang="en-US" sz="1800" b="0" i="0" u="none" strike="noStrike" kern="1200" cap="none" spc="0" normalizeH="0" baseline="0" noProof="0">
              <a:ln>
                <a:noFill/>
              </a:ln>
              <a:solidFill>
                <a:srgbClr val="FFFFFF"/>
              </a:solidFill>
              <a:effectLst/>
              <a:uLnTx/>
              <a:uFillTx/>
              <a:latin typeface="Roboto" pitchFamily="2" charset="0"/>
              <a:ea typeface="冬青黑体简体中文 W3"/>
              <a:cs typeface="+mn-cs"/>
            </a:endParaRPr>
          </a:p>
        </p:txBody>
      </p:sp>
      <p:sp>
        <p:nvSpPr>
          <p:cNvPr id="61" name="文本框 60"/>
          <p:cNvSpPr txBox="1"/>
          <p:nvPr/>
        </p:nvSpPr>
        <p:spPr>
          <a:xfrm>
            <a:off x="9080984" y="3934140"/>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a:ln>
                  <a:noFill/>
                </a:ln>
                <a:solidFill>
                  <a:srgbClr val="FFFFFF"/>
                </a:solidFill>
                <a:effectLst/>
                <a:uLnTx/>
                <a:uFillTx/>
                <a:latin typeface="Roboto"/>
                <a:ea typeface="冬青黑体简体中文 W3"/>
                <a:cs typeface="+mn-cs"/>
              </a:rPr>
              <a:t>03</a:t>
            </a:r>
            <a:endParaRPr kumimoji="0" lang="zh-CN" altLang="en-US" sz="2400" b="1" i="0" u="none" strike="noStrike" kern="1200" cap="none" spc="0" normalizeH="0" baseline="0" noProof="0">
              <a:ln>
                <a:noFill/>
              </a:ln>
              <a:solidFill>
                <a:srgbClr val="FFFFFF"/>
              </a:solidFill>
              <a:effectLst/>
              <a:uLnTx/>
              <a:uFillTx/>
              <a:latin typeface="Roboto"/>
              <a:ea typeface="冬青黑体简体中文 W3"/>
              <a:cs typeface="+mn-cs"/>
            </a:endParaRPr>
          </a:p>
        </p:txBody>
      </p:sp>
      <p:sp>
        <p:nvSpPr>
          <p:cNvPr id="62" name="文本框 61"/>
          <p:cNvSpPr txBox="1"/>
          <p:nvPr/>
        </p:nvSpPr>
        <p:spPr>
          <a:xfrm>
            <a:off x="9080983" y="4786828"/>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a:ln>
                  <a:noFill/>
                </a:ln>
                <a:solidFill>
                  <a:srgbClr val="FFFFFF"/>
                </a:solidFill>
                <a:effectLst/>
                <a:uLnTx/>
                <a:uFillTx/>
                <a:latin typeface="Roboto"/>
                <a:ea typeface="冬青黑体简体中文 W3"/>
                <a:cs typeface="+mn-cs"/>
              </a:rPr>
              <a:t>04</a:t>
            </a:r>
            <a:endParaRPr kumimoji="0" lang="zh-CN" altLang="en-US" sz="2400" b="1" i="0" u="none" strike="noStrike" kern="1200" cap="none" spc="0" normalizeH="0" baseline="0" noProof="0">
              <a:ln>
                <a:noFill/>
              </a:ln>
              <a:solidFill>
                <a:srgbClr val="FFFFFF"/>
              </a:solidFill>
              <a:effectLst/>
              <a:uLnTx/>
              <a:uFillTx/>
              <a:latin typeface="Roboto"/>
              <a:ea typeface="冬青黑体简体中文 W3"/>
              <a:cs typeface="+mn-cs"/>
            </a:endParaRPr>
          </a:p>
        </p:txBody>
      </p:sp>
      <p:grpSp>
        <p:nvGrpSpPr>
          <p:cNvPr id="63" name="组合 62"/>
          <p:cNvGrpSpPr/>
          <p:nvPr/>
        </p:nvGrpSpPr>
        <p:grpSpPr>
          <a:xfrm>
            <a:off x="9391803" y="1462784"/>
            <a:ext cx="720462" cy="719284"/>
            <a:chOff x="3175" y="0"/>
            <a:chExt cx="971551" cy="969963"/>
          </a:xfrm>
          <a:solidFill>
            <a:schemeClr val="bg1"/>
          </a:solidFill>
        </p:grpSpPr>
        <p:sp>
          <p:nvSpPr>
            <p:cNvPr id="64" name="Freeform 47"/>
            <p:cNvSpPr>
              <a:spLocks/>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5" name="Freeform 48"/>
            <p:cNvSpPr>
              <a:spLocks/>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6" name="Freeform 49"/>
            <p:cNvSpPr>
              <a:spLocks/>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7" name="Freeform 50"/>
            <p:cNvSpPr>
              <a:spLocks/>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8" name="Rectangle 51"/>
            <p:cNvSpPr>
              <a:spLocks noChangeArrowheads="1"/>
            </p:cNvSpPr>
            <p:nvPr/>
          </p:nvSpPr>
          <p:spPr bwMode="auto">
            <a:xfrm>
              <a:off x="3175"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9" name="Rectangle 52"/>
            <p:cNvSpPr>
              <a:spLocks noChangeArrowheads="1"/>
            </p:cNvSpPr>
            <p:nvPr/>
          </p:nvSpPr>
          <p:spPr bwMode="auto">
            <a:xfrm>
              <a:off x="744538"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0" name="Rectangle 53"/>
            <p:cNvSpPr>
              <a:spLocks noChangeArrowheads="1"/>
            </p:cNvSpPr>
            <p:nvPr/>
          </p:nvSpPr>
          <p:spPr bwMode="auto">
            <a:xfrm>
              <a:off x="473075" y="741363"/>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1" name="Rectangle 54"/>
            <p:cNvSpPr>
              <a:spLocks noChangeArrowheads="1"/>
            </p:cNvSpPr>
            <p:nvPr/>
          </p:nvSpPr>
          <p:spPr bwMode="auto">
            <a:xfrm>
              <a:off x="473075" y="0"/>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2" name="Freeform 55"/>
            <p:cNvSpPr>
              <a:spLocks/>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3" name="Freeform 56"/>
            <p:cNvSpPr>
              <a:spLocks/>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grpSp>
      <p:sp>
        <p:nvSpPr>
          <p:cNvPr id="79" name="矩形 14">
            <a:extLst>
              <a:ext uri="{FF2B5EF4-FFF2-40B4-BE49-F238E27FC236}">
                <a16:creationId xmlns:a16="http://schemas.microsoft.com/office/drawing/2014/main" id="{07AB45D6-2FAE-42D8-AF1B-EE5578543B50}"/>
              </a:ext>
            </a:extLst>
          </p:cNvPr>
          <p:cNvSpPr/>
          <p:nvPr/>
        </p:nvSpPr>
        <p:spPr>
          <a:xfrm>
            <a:off x="8100750" y="1983325"/>
            <a:ext cx="1323681" cy="24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en Sans"/>
              <a:ea typeface="冬青黑体简体中文 W3"/>
              <a:cs typeface="+mn-cs"/>
            </a:endParaRPr>
          </a:p>
        </p:txBody>
      </p:sp>
      <p:pic>
        <p:nvPicPr>
          <p:cNvPr id="1038" name="Picture 14" descr="Image result for The Toy">
            <a:extLst>
              <a:ext uri="{FF2B5EF4-FFF2-40B4-BE49-F238E27FC236}">
                <a16:creationId xmlns:a16="http://schemas.microsoft.com/office/drawing/2014/main" id="{B0624FC9-FE30-4695-891D-F1A18DD519A2}"/>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369" y="2124350"/>
            <a:ext cx="1371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12">
            <a:extLst>
              <a:ext uri="{FF2B5EF4-FFF2-40B4-BE49-F238E27FC236}">
                <a16:creationId xmlns:a16="http://schemas.microsoft.com/office/drawing/2014/main" id="{9F274E4C-EE9E-4977-A051-766C5E09998E}"/>
              </a:ext>
            </a:extLst>
          </p:cNvPr>
          <p:cNvSpPr txBox="1"/>
          <p:nvPr/>
        </p:nvSpPr>
        <p:spPr>
          <a:xfrm>
            <a:off x="268818" y="270316"/>
            <a:ext cx="11923181" cy="523220"/>
          </a:xfrm>
          <a:prstGeom prst="rect">
            <a:avLst/>
          </a:prstGeom>
          <a:noFill/>
        </p:spPr>
        <p:txBody>
          <a:bodyPr wrap="square" rtlCol="0">
            <a:spAutoFit/>
          </a:bodyPr>
          <a:lstStyle/>
          <a:p>
            <a:pPr lvl="0"/>
            <a:r>
              <a:rPr lang="en-US" altLang="zh-CN" sz="2800">
                <a:solidFill>
                  <a:srgbClr val="000000"/>
                </a:solidFill>
                <a:latin typeface="Roboto" pitchFamily="2" charset="0"/>
                <a:ea typeface="Roboto" pitchFamily="2" charset="0"/>
              </a:rPr>
              <a:t>Illustrative example: user-based collaborative filtering recommender system</a:t>
            </a:r>
          </a:p>
        </p:txBody>
      </p:sp>
      <p:pic>
        <p:nvPicPr>
          <p:cNvPr id="1028" name="Picture 4" descr="Related image">
            <a:extLst>
              <a:ext uri="{FF2B5EF4-FFF2-40B4-BE49-F238E27FC236}">
                <a16:creationId xmlns:a16="http://schemas.microsoft.com/office/drawing/2014/main" id="{A8FC6873-0288-45F0-970E-ECF7D5700F63}"/>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396" y="3858809"/>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rmy of darkness">
            <a:extLst>
              <a:ext uri="{FF2B5EF4-FFF2-40B4-BE49-F238E27FC236}">
                <a16:creationId xmlns:a16="http://schemas.microsoft.com/office/drawing/2014/main" id="{8E2F308B-BF08-4E4A-907D-C48258FD0839}"/>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3831" y="3874057"/>
            <a:ext cx="1371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833E445-329D-44A7-823C-BB04038121E2}"/>
              </a:ext>
            </a:extLst>
          </p:cNvPr>
          <p:cNvSpPr/>
          <p:nvPr/>
        </p:nvSpPr>
        <p:spPr>
          <a:xfrm>
            <a:off x="1546695" y="1427773"/>
            <a:ext cx="4011851"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Open Sans"/>
                <a:ea typeface="冬青黑体简体中文 W3"/>
                <a:cs typeface="+mn-cs"/>
              </a:rPr>
              <a:t>Movies a user in the test set </a:t>
            </a:r>
            <a:r>
              <a:rPr lang="en-US" sz="1600" b="1">
                <a:solidFill>
                  <a:srgbClr val="000000"/>
                </a:solidFill>
                <a:latin typeface="Open Sans"/>
                <a:ea typeface="冬青黑体简体中文 W3"/>
              </a:rPr>
              <a:t>watched</a:t>
            </a:r>
            <a:r>
              <a:rPr kumimoji="0" lang="en-US" sz="1600" b="1" i="0" u="none" strike="noStrike" kern="1200" cap="none" spc="0" normalizeH="0" baseline="0" noProof="0">
                <a:ln>
                  <a:noFill/>
                </a:ln>
                <a:solidFill>
                  <a:srgbClr val="000000"/>
                </a:solidFill>
                <a:effectLst/>
                <a:uLnTx/>
                <a:uFillTx/>
                <a:latin typeface="Open Sans"/>
                <a:ea typeface="冬青黑体简体中文 W3"/>
                <a:cs typeface="+mn-cs"/>
              </a:rPr>
              <a:t> and rated highly</a:t>
            </a:r>
          </a:p>
        </p:txBody>
      </p:sp>
      <p:pic>
        <p:nvPicPr>
          <p:cNvPr id="32" name="Picture 12" descr="Image result for The Simpsons: Treehouse of Horror">
            <a:extLst>
              <a:ext uri="{FF2B5EF4-FFF2-40B4-BE49-F238E27FC236}">
                <a16:creationId xmlns:a16="http://schemas.microsoft.com/office/drawing/2014/main" id="{997A1710-4224-4C9E-9A6C-A777D18CA249}"/>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320" y="2138888"/>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Image result for lonesome dove">
            <a:extLst>
              <a:ext uri="{FF2B5EF4-FFF2-40B4-BE49-F238E27FC236}">
                <a16:creationId xmlns:a16="http://schemas.microsoft.com/office/drawing/2014/main" id="{F369C157-31DF-4A58-9666-4D48DEC3E0BA}"/>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46414" y="2131745"/>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8" descr="Image result for Friends: Season 2">
            <a:extLst>
              <a:ext uri="{FF2B5EF4-FFF2-40B4-BE49-F238E27FC236}">
                <a16:creationId xmlns:a16="http://schemas.microsoft.com/office/drawing/2014/main" id="{094C1BE8-0BBC-4ADE-9E0A-70DD494A5C2C}"/>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36181" y="3879544"/>
            <a:ext cx="1371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DCA3E96-3ACE-46D8-AD6E-3C2F458FE59E}"/>
              </a:ext>
            </a:extLst>
          </p:cNvPr>
          <p:cNvSpPr/>
          <p:nvPr/>
        </p:nvSpPr>
        <p:spPr>
          <a:xfrm>
            <a:off x="6862625" y="1427773"/>
            <a:ext cx="4737609"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Open Sans"/>
                <a:ea typeface="冬青黑体简体中文 W3"/>
                <a:cs typeface="+mn-cs"/>
              </a:rPr>
              <a:t>Movies recommended in top-10 set by the recommender model created on training set</a:t>
            </a:r>
          </a:p>
        </p:txBody>
      </p:sp>
      <p:pic>
        <p:nvPicPr>
          <p:cNvPr id="31" name="Picture 10" descr="Image result for giant movie">
            <a:extLst>
              <a:ext uri="{FF2B5EF4-FFF2-40B4-BE49-F238E27FC236}">
                <a16:creationId xmlns:a16="http://schemas.microsoft.com/office/drawing/2014/main" id="{FCF2E39C-DCBC-457C-8A44-3167A5E0907F}"/>
              </a:ext>
            </a:extLst>
          </p:cNvPr>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24087" y="3879544"/>
            <a:ext cx="13716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接连接符 103">
            <a:extLst>
              <a:ext uri="{FF2B5EF4-FFF2-40B4-BE49-F238E27FC236}">
                <a16:creationId xmlns:a16="http://schemas.microsoft.com/office/drawing/2014/main" id="{F7D5AB01-87A0-4AEF-BCCB-2EDCDBD84280}"/>
              </a:ext>
            </a:extLst>
          </p:cNvPr>
          <p:cNvCxnSpPr>
            <a:cxnSpLocks/>
          </p:cNvCxnSpPr>
          <p:nvPr/>
        </p:nvCxnSpPr>
        <p:spPr>
          <a:xfrm>
            <a:off x="1493198" y="1462784"/>
            <a:ext cx="0" cy="490903"/>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cxnSp>
        <p:nvCxnSpPr>
          <p:cNvPr id="37" name="直接连接符 103">
            <a:extLst>
              <a:ext uri="{FF2B5EF4-FFF2-40B4-BE49-F238E27FC236}">
                <a16:creationId xmlns:a16="http://schemas.microsoft.com/office/drawing/2014/main" id="{16FA72DA-99F5-48D8-9608-08EB440CD2EC}"/>
              </a:ext>
            </a:extLst>
          </p:cNvPr>
          <p:cNvCxnSpPr>
            <a:cxnSpLocks/>
          </p:cNvCxnSpPr>
          <p:nvPr/>
        </p:nvCxnSpPr>
        <p:spPr>
          <a:xfrm>
            <a:off x="6805550" y="1462784"/>
            <a:ext cx="0" cy="490903"/>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sp>
        <p:nvSpPr>
          <p:cNvPr id="7" name="Arrow: Left-Right 6">
            <a:extLst>
              <a:ext uri="{FF2B5EF4-FFF2-40B4-BE49-F238E27FC236}">
                <a16:creationId xmlns:a16="http://schemas.microsoft.com/office/drawing/2014/main" id="{07D718FF-99A8-4FE4-95AA-F9598CC9EED9}"/>
              </a:ext>
            </a:extLst>
          </p:cNvPr>
          <p:cNvSpPr/>
          <p:nvPr/>
        </p:nvSpPr>
        <p:spPr>
          <a:xfrm>
            <a:off x="5329374" y="3621142"/>
            <a:ext cx="1533251" cy="252915"/>
          </a:xfrm>
          <a:prstGeom prst="leftRightArrow">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121053-67EB-48C7-8D29-A40515FA6D29}"/>
              </a:ext>
            </a:extLst>
          </p:cNvPr>
          <p:cNvSpPr txBox="1"/>
          <p:nvPr/>
        </p:nvSpPr>
        <p:spPr>
          <a:xfrm>
            <a:off x="5467189" y="3292308"/>
            <a:ext cx="1426637" cy="369332"/>
          </a:xfrm>
          <a:prstGeom prst="rect">
            <a:avLst/>
          </a:prstGeom>
          <a:noFill/>
        </p:spPr>
        <p:txBody>
          <a:bodyPr wrap="square" rtlCol="0">
            <a:spAutoFit/>
          </a:bodyPr>
          <a:lstStyle/>
          <a:p>
            <a:r>
              <a:rPr lang="en-US"/>
              <a:t>Align with</a:t>
            </a:r>
          </a:p>
        </p:txBody>
      </p:sp>
    </p:spTree>
    <p:extLst>
      <p:ext uri="{BB962C8B-B14F-4D97-AF65-F5344CB8AC3E}">
        <p14:creationId xmlns:p14="http://schemas.microsoft.com/office/powerpoint/2010/main" val="150415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19</a:t>
            </a:fld>
            <a:endParaRPr lang="zh-CN" altLang="en-US" sz="1800">
              <a:solidFill>
                <a:schemeClr val="bg1"/>
              </a:solidFill>
              <a:latin typeface="Roboto" pitchFamily="2" charset="0"/>
            </a:endParaRPr>
          </a:p>
        </p:txBody>
      </p:sp>
      <p:sp>
        <p:nvSpPr>
          <p:cNvPr id="61" name="文本框 60"/>
          <p:cNvSpPr txBox="1"/>
          <p:nvPr/>
        </p:nvSpPr>
        <p:spPr>
          <a:xfrm>
            <a:off x="9182161" y="4632294"/>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a:ln>
                  <a:noFill/>
                </a:ln>
                <a:solidFill>
                  <a:srgbClr val="FFFFFF"/>
                </a:solidFill>
                <a:effectLst/>
                <a:uLnTx/>
                <a:uFillTx/>
                <a:latin typeface="Roboto"/>
                <a:ea typeface="冬青黑体简体中文 W3"/>
                <a:cs typeface="+mn-cs"/>
              </a:rPr>
              <a:t>03</a:t>
            </a:r>
            <a:endParaRPr kumimoji="0" lang="zh-CN" altLang="en-US" sz="2400" b="1" i="0" u="none" strike="noStrike" kern="1200" cap="none" spc="0" normalizeH="0" baseline="0" noProof="0">
              <a:ln>
                <a:noFill/>
              </a:ln>
              <a:solidFill>
                <a:srgbClr val="FFFFFF"/>
              </a:solidFill>
              <a:effectLst/>
              <a:uLnTx/>
              <a:uFillTx/>
              <a:latin typeface="Roboto"/>
              <a:ea typeface="冬青黑体简体中文 W3"/>
              <a:cs typeface="+mn-cs"/>
            </a:endParaRPr>
          </a:p>
        </p:txBody>
      </p:sp>
      <p:sp>
        <p:nvSpPr>
          <p:cNvPr id="62" name="文本框 61"/>
          <p:cNvSpPr txBox="1"/>
          <p:nvPr/>
        </p:nvSpPr>
        <p:spPr>
          <a:xfrm>
            <a:off x="9182160" y="5484982"/>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a:ln>
                  <a:noFill/>
                </a:ln>
                <a:solidFill>
                  <a:srgbClr val="FFFFFF"/>
                </a:solidFill>
                <a:effectLst/>
                <a:uLnTx/>
                <a:uFillTx/>
                <a:latin typeface="Roboto"/>
                <a:ea typeface="冬青黑体简体中文 W3"/>
                <a:cs typeface="+mn-cs"/>
              </a:rPr>
              <a:t>04</a:t>
            </a:r>
            <a:endParaRPr kumimoji="0" lang="zh-CN" altLang="en-US" sz="2400" b="1" i="0" u="none" strike="noStrike" kern="1200" cap="none" spc="0" normalizeH="0" baseline="0" noProof="0">
              <a:ln>
                <a:noFill/>
              </a:ln>
              <a:solidFill>
                <a:srgbClr val="FFFFFF"/>
              </a:solidFill>
              <a:effectLst/>
              <a:uLnTx/>
              <a:uFillTx/>
              <a:latin typeface="Roboto"/>
              <a:ea typeface="冬青黑体简体中文 W3"/>
              <a:cs typeface="+mn-cs"/>
            </a:endParaRPr>
          </a:p>
        </p:txBody>
      </p:sp>
      <p:sp>
        <p:nvSpPr>
          <p:cNvPr id="79" name="矩形 14">
            <a:extLst>
              <a:ext uri="{FF2B5EF4-FFF2-40B4-BE49-F238E27FC236}">
                <a16:creationId xmlns:a16="http://schemas.microsoft.com/office/drawing/2014/main" id="{07AB45D6-2FAE-42D8-AF1B-EE5578543B50}"/>
              </a:ext>
            </a:extLst>
          </p:cNvPr>
          <p:cNvSpPr/>
          <p:nvPr/>
        </p:nvSpPr>
        <p:spPr>
          <a:xfrm>
            <a:off x="8201927" y="2681479"/>
            <a:ext cx="1323681" cy="24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en Sans"/>
              <a:ea typeface="冬青黑体简体中文 W3"/>
              <a:cs typeface="+mn-cs"/>
            </a:endParaRPr>
          </a:p>
        </p:txBody>
      </p:sp>
      <p:sp>
        <p:nvSpPr>
          <p:cNvPr id="23" name="文本框 12">
            <a:extLst>
              <a:ext uri="{FF2B5EF4-FFF2-40B4-BE49-F238E27FC236}">
                <a16:creationId xmlns:a16="http://schemas.microsoft.com/office/drawing/2014/main" id="{E1BDCE72-AB4A-4398-8723-83612762B646}"/>
              </a:ext>
            </a:extLst>
          </p:cNvPr>
          <p:cNvSpPr txBox="1"/>
          <p:nvPr/>
        </p:nvSpPr>
        <p:spPr>
          <a:xfrm>
            <a:off x="268819" y="270316"/>
            <a:ext cx="11662390" cy="954107"/>
          </a:xfrm>
          <a:prstGeom prst="rect">
            <a:avLst/>
          </a:prstGeom>
          <a:noFill/>
        </p:spPr>
        <p:txBody>
          <a:bodyPr wrap="square" rtlCol="0">
            <a:spAutoFit/>
          </a:bodyPr>
          <a:lstStyle/>
          <a:p>
            <a:r>
              <a:rPr lang="en-US" altLang="zh-CN" sz="2800">
                <a:latin typeface="Roboto" pitchFamily="2" charset="0"/>
                <a:ea typeface="Roboto" pitchFamily="2" charset="0"/>
              </a:rPr>
              <a:t>Initial model results indicate strongest performance by popular algorithm, although findings may change with larger data</a:t>
            </a:r>
          </a:p>
        </p:txBody>
      </p:sp>
      <p:pic>
        <p:nvPicPr>
          <p:cNvPr id="7" name="Picture 6" descr="A close up of a map&#10;&#10;Description generated with high confidence">
            <a:extLst>
              <a:ext uri="{FF2B5EF4-FFF2-40B4-BE49-F238E27FC236}">
                <a16:creationId xmlns:a16="http://schemas.microsoft.com/office/drawing/2014/main" id="{40DF6A97-04BB-450C-86DD-9DC6DAB1C8C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9428"/>
          <a:stretch/>
        </p:blipFill>
        <p:spPr>
          <a:xfrm>
            <a:off x="347868" y="2308930"/>
            <a:ext cx="5624619" cy="371555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6BB4E3E3-1468-4CB0-AAE1-751BA7E396D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0388"/>
          <a:stretch/>
        </p:blipFill>
        <p:spPr>
          <a:xfrm>
            <a:off x="6020762" y="2596532"/>
            <a:ext cx="5910447" cy="3304743"/>
          </a:xfrm>
          <a:prstGeom prst="rect">
            <a:avLst/>
          </a:prstGeom>
        </p:spPr>
      </p:pic>
      <p:grpSp>
        <p:nvGrpSpPr>
          <p:cNvPr id="17" name="Group 16">
            <a:extLst>
              <a:ext uri="{FF2B5EF4-FFF2-40B4-BE49-F238E27FC236}">
                <a16:creationId xmlns:a16="http://schemas.microsoft.com/office/drawing/2014/main" id="{70AE5291-1AAA-484C-8560-F266D94D5CF3}"/>
              </a:ext>
            </a:extLst>
          </p:cNvPr>
          <p:cNvGrpSpPr/>
          <p:nvPr/>
        </p:nvGrpSpPr>
        <p:grpSpPr>
          <a:xfrm>
            <a:off x="850591" y="1669728"/>
            <a:ext cx="4990157" cy="584775"/>
            <a:chOff x="850591" y="1395691"/>
            <a:chExt cx="4990157" cy="584775"/>
          </a:xfrm>
        </p:grpSpPr>
        <p:sp>
          <p:nvSpPr>
            <p:cNvPr id="30" name="Rectangle 29">
              <a:extLst>
                <a:ext uri="{FF2B5EF4-FFF2-40B4-BE49-F238E27FC236}">
                  <a16:creationId xmlns:a16="http://schemas.microsoft.com/office/drawing/2014/main" id="{32AD4ECD-A740-419A-8913-8DCB8A09057F}"/>
                </a:ext>
              </a:extLst>
            </p:cNvPr>
            <p:cNvSpPr/>
            <p:nvPr/>
          </p:nvSpPr>
          <p:spPr>
            <a:xfrm>
              <a:off x="895110" y="1395691"/>
              <a:ext cx="4945638" cy="584775"/>
            </a:xfrm>
            <a:prstGeom prst="rect">
              <a:avLst/>
            </a:prstGeom>
          </p:spPr>
          <p:txBody>
            <a:bodyPr wrap="square">
              <a:spAutoFit/>
            </a:bodyPr>
            <a:lstStyle/>
            <a:p>
              <a:r>
                <a:rPr lang="en-US" sz="1600" b="1"/>
                <a:t>ROC curve indicates popular method is best for </a:t>
              </a:r>
              <a:r>
                <a:rPr lang="en-US" sz="1600" b="1" err="1"/>
                <a:t>topN</a:t>
              </a:r>
              <a:r>
                <a:rPr lang="en-US" sz="1600" b="1"/>
                <a:t> prediction, followed by UBCF and SVD</a:t>
              </a:r>
            </a:p>
          </p:txBody>
        </p:sp>
        <p:cxnSp>
          <p:nvCxnSpPr>
            <p:cNvPr id="33" name="直接连接符 18">
              <a:extLst>
                <a:ext uri="{FF2B5EF4-FFF2-40B4-BE49-F238E27FC236}">
                  <a16:creationId xmlns:a16="http://schemas.microsoft.com/office/drawing/2014/main" id="{7708499A-D5FA-4428-BA16-DD5E06D980FB}"/>
                </a:ext>
              </a:extLst>
            </p:cNvPr>
            <p:cNvCxnSpPr>
              <a:cxnSpLocks/>
            </p:cNvCxnSpPr>
            <p:nvPr/>
          </p:nvCxnSpPr>
          <p:spPr>
            <a:xfrm>
              <a:off x="850591" y="1476036"/>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D15173A-9AE0-4853-92B8-D12B0818DC72}"/>
              </a:ext>
            </a:extLst>
          </p:cNvPr>
          <p:cNvGrpSpPr/>
          <p:nvPr/>
        </p:nvGrpSpPr>
        <p:grpSpPr>
          <a:xfrm>
            <a:off x="6387310" y="1669728"/>
            <a:ext cx="5028080" cy="584775"/>
            <a:chOff x="6387310" y="1395691"/>
            <a:chExt cx="5028080" cy="584775"/>
          </a:xfrm>
        </p:grpSpPr>
        <p:sp>
          <p:nvSpPr>
            <p:cNvPr id="31" name="Rectangle 30">
              <a:extLst>
                <a:ext uri="{FF2B5EF4-FFF2-40B4-BE49-F238E27FC236}">
                  <a16:creationId xmlns:a16="http://schemas.microsoft.com/office/drawing/2014/main" id="{316A9FFA-B81C-4C04-86F7-E08464727CF9}"/>
                </a:ext>
              </a:extLst>
            </p:cNvPr>
            <p:cNvSpPr/>
            <p:nvPr/>
          </p:nvSpPr>
          <p:spPr>
            <a:xfrm>
              <a:off x="6434579" y="1395691"/>
              <a:ext cx="4980811" cy="584775"/>
            </a:xfrm>
            <a:prstGeom prst="rect">
              <a:avLst/>
            </a:prstGeom>
          </p:spPr>
          <p:txBody>
            <a:bodyPr wrap="square">
              <a:spAutoFit/>
            </a:bodyPr>
            <a:lstStyle/>
            <a:p>
              <a:r>
                <a:rPr lang="en-US" sz="1600" b="1"/>
                <a:t>Similar pattern emerges for rating prediction based on numeric metrics such as RMSE</a:t>
              </a:r>
            </a:p>
          </p:txBody>
        </p:sp>
        <p:cxnSp>
          <p:nvCxnSpPr>
            <p:cNvPr id="35" name="直接连接符 18">
              <a:extLst>
                <a:ext uri="{FF2B5EF4-FFF2-40B4-BE49-F238E27FC236}">
                  <a16:creationId xmlns:a16="http://schemas.microsoft.com/office/drawing/2014/main" id="{F88E6A12-01F8-4D5E-93ED-C395F8D2D35B}"/>
                </a:ext>
              </a:extLst>
            </p:cNvPr>
            <p:cNvCxnSpPr>
              <a:cxnSpLocks/>
            </p:cNvCxnSpPr>
            <p:nvPr/>
          </p:nvCxnSpPr>
          <p:spPr>
            <a:xfrm>
              <a:off x="6387310" y="1476036"/>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4322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
            <a:extLst>
              <a:ext uri="{FF2B5EF4-FFF2-40B4-BE49-F238E27FC236}">
                <a16:creationId xmlns:a16="http://schemas.microsoft.com/office/drawing/2014/main" id="{3BEC4D46-E483-4E85-8C06-C4E471FDFC9A}"/>
              </a:ext>
            </a:extLst>
          </p:cNvPr>
          <p:cNvSpPr txBox="1"/>
          <p:nvPr/>
        </p:nvSpPr>
        <p:spPr>
          <a:xfrm>
            <a:off x="2474748" y="354063"/>
            <a:ext cx="10141759" cy="584775"/>
          </a:xfrm>
          <a:prstGeom prst="rect">
            <a:avLst/>
          </a:prstGeom>
          <a:noFill/>
        </p:spPr>
        <p:txBody>
          <a:bodyPr wrap="square" rtlCol="0">
            <a:spAutoFit/>
          </a:bodyPr>
          <a:lstStyle/>
          <a:p>
            <a:r>
              <a:rPr lang="en-US" altLang="zh-CN" sz="3200">
                <a:latin typeface="Roboto" pitchFamily="2" charset="0"/>
                <a:ea typeface="Roboto" pitchFamily="2" charset="0"/>
              </a:rPr>
              <a:t>Agenda</a:t>
            </a:r>
            <a:endParaRPr lang="zh-CN" altLang="en-US" sz="3200">
              <a:latin typeface="Roboto" pitchFamily="2" charset="0"/>
            </a:endParaRPr>
          </a:p>
        </p:txBody>
      </p:sp>
      <p:sp>
        <p:nvSpPr>
          <p:cNvPr id="6" name="文本框 16">
            <a:extLst>
              <a:ext uri="{FF2B5EF4-FFF2-40B4-BE49-F238E27FC236}">
                <a16:creationId xmlns:a16="http://schemas.microsoft.com/office/drawing/2014/main" id="{549EB366-A216-4C51-A137-FF71066A4A27}"/>
              </a:ext>
            </a:extLst>
          </p:cNvPr>
          <p:cNvSpPr txBox="1"/>
          <p:nvPr/>
        </p:nvSpPr>
        <p:spPr>
          <a:xfrm>
            <a:off x="3156487" y="2037720"/>
            <a:ext cx="8833399" cy="400110"/>
          </a:xfrm>
          <a:prstGeom prst="rect">
            <a:avLst/>
          </a:prstGeom>
          <a:noFill/>
        </p:spPr>
        <p:txBody>
          <a:bodyPr wrap="square" rtlCol="0">
            <a:spAutoFit/>
          </a:bodyPr>
          <a:lstStyle/>
          <a:p>
            <a:r>
              <a:rPr lang="en-US" altLang="zh-CN" sz="2000">
                <a:latin typeface="+mj-lt"/>
              </a:rPr>
              <a:t>Introduction to recommender systems and our plan</a:t>
            </a:r>
            <a:endParaRPr lang="zh-CN" altLang="en-US" sz="2000">
              <a:latin typeface="+mj-lt"/>
            </a:endParaRPr>
          </a:p>
        </p:txBody>
      </p:sp>
      <p:sp>
        <p:nvSpPr>
          <p:cNvPr id="11" name="文本框 16">
            <a:extLst>
              <a:ext uri="{FF2B5EF4-FFF2-40B4-BE49-F238E27FC236}">
                <a16:creationId xmlns:a16="http://schemas.microsoft.com/office/drawing/2014/main" id="{D06B954D-15BE-4965-9E0B-23A77739A4BD}"/>
              </a:ext>
            </a:extLst>
          </p:cNvPr>
          <p:cNvSpPr txBox="1"/>
          <p:nvPr/>
        </p:nvSpPr>
        <p:spPr>
          <a:xfrm>
            <a:off x="3156487" y="2901595"/>
            <a:ext cx="8833399" cy="400110"/>
          </a:xfrm>
          <a:prstGeom prst="rect">
            <a:avLst/>
          </a:prstGeom>
          <a:noFill/>
        </p:spPr>
        <p:txBody>
          <a:bodyPr wrap="square" rtlCol="0">
            <a:spAutoFit/>
          </a:bodyPr>
          <a:lstStyle/>
          <a:p>
            <a:r>
              <a:rPr lang="en-US" altLang="zh-CN" sz="2000">
                <a:latin typeface="+mj-lt"/>
              </a:rPr>
              <a:t>Results from data exploration</a:t>
            </a:r>
            <a:endParaRPr lang="zh-CN" altLang="en-US" sz="2000">
              <a:latin typeface="+mj-lt"/>
            </a:endParaRPr>
          </a:p>
        </p:txBody>
      </p:sp>
      <p:sp>
        <p:nvSpPr>
          <p:cNvPr id="15" name="文本框 16">
            <a:extLst>
              <a:ext uri="{FF2B5EF4-FFF2-40B4-BE49-F238E27FC236}">
                <a16:creationId xmlns:a16="http://schemas.microsoft.com/office/drawing/2014/main" id="{A6163162-9B81-4897-BDD6-7F8B33CB89F1}"/>
              </a:ext>
            </a:extLst>
          </p:cNvPr>
          <p:cNvSpPr txBox="1"/>
          <p:nvPr/>
        </p:nvSpPr>
        <p:spPr>
          <a:xfrm>
            <a:off x="3156487" y="3707114"/>
            <a:ext cx="8833399" cy="400110"/>
          </a:xfrm>
          <a:prstGeom prst="rect">
            <a:avLst/>
          </a:prstGeom>
          <a:noFill/>
        </p:spPr>
        <p:txBody>
          <a:bodyPr wrap="square" rtlCol="0">
            <a:spAutoFit/>
          </a:bodyPr>
          <a:lstStyle/>
          <a:p>
            <a:r>
              <a:rPr lang="en-US" altLang="zh-CN" sz="2000">
                <a:latin typeface="+mj-lt"/>
              </a:rPr>
              <a:t>Review of modeling techniques</a:t>
            </a:r>
            <a:endParaRPr lang="zh-CN" altLang="en-US" sz="2000">
              <a:latin typeface="+mj-lt"/>
            </a:endParaRPr>
          </a:p>
        </p:txBody>
      </p:sp>
      <p:sp>
        <p:nvSpPr>
          <p:cNvPr id="19" name="文本框 16">
            <a:extLst>
              <a:ext uri="{FF2B5EF4-FFF2-40B4-BE49-F238E27FC236}">
                <a16:creationId xmlns:a16="http://schemas.microsoft.com/office/drawing/2014/main" id="{EE2596BD-60B9-4CDB-85E3-C7AB3D6DAB04}"/>
              </a:ext>
            </a:extLst>
          </p:cNvPr>
          <p:cNvSpPr txBox="1"/>
          <p:nvPr/>
        </p:nvSpPr>
        <p:spPr>
          <a:xfrm>
            <a:off x="3156487" y="4560876"/>
            <a:ext cx="8833399" cy="400110"/>
          </a:xfrm>
          <a:prstGeom prst="rect">
            <a:avLst/>
          </a:prstGeom>
          <a:noFill/>
        </p:spPr>
        <p:txBody>
          <a:bodyPr wrap="square" rtlCol="0">
            <a:spAutoFit/>
          </a:bodyPr>
          <a:lstStyle/>
          <a:p>
            <a:r>
              <a:rPr lang="en-US" altLang="zh-CN" sz="2000">
                <a:latin typeface="+mj-lt"/>
              </a:rPr>
              <a:t>Initial findings</a:t>
            </a:r>
            <a:endParaRPr lang="zh-CN" altLang="en-US" sz="2000">
              <a:latin typeface="+mj-lt"/>
            </a:endParaRPr>
          </a:p>
        </p:txBody>
      </p:sp>
      <p:sp>
        <p:nvSpPr>
          <p:cNvPr id="2" name="Oval 1">
            <a:extLst>
              <a:ext uri="{FF2B5EF4-FFF2-40B4-BE49-F238E27FC236}">
                <a16:creationId xmlns:a16="http://schemas.microsoft.com/office/drawing/2014/main" id="{F65F7477-FDB8-49FD-B814-254AB4D22BAF}"/>
              </a:ext>
            </a:extLst>
          </p:cNvPr>
          <p:cNvSpPr/>
          <p:nvPr/>
        </p:nvSpPr>
        <p:spPr>
          <a:xfrm>
            <a:off x="2557386" y="1963455"/>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1</a:t>
            </a:r>
            <a:endParaRPr lang="en-US" b="1"/>
          </a:p>
        </p:txBody>
      </p:sp>
      <p:sp>
        <p:nvSpPr>
          <p:cNvPr id="23" name="Oval 22">
            <a:extLst>
              <a:ext uri="{FF2B5EF4-FFF2-40B4-BE49-F238E27FC236}">
                <a16:creationId xmlns:a16="http://schemas.microsoft.com/office/drawing/2014/main" id="{D090F9FE-BD11-45CB-A6D8-D92582846B36}"/>
              </a:ext>
            </a:extLst>
          </p:cNvPr>
          <p:cNvSpPr/>
          <p:nvPr/>
        </p:nvSpPr>
        <p:spPr>
          <a:xfrm>
            <a:off x="2557386" y="2827330"/>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2</a:t>
            </a:r>
            <a:endParaRPr lang="en-US" b="1"/>
          </a:p>
        </p:txBody>
      </p:sp>
      <p:sp>
        <p:nvSpPr>
          <p:cNvPr id="24" name="Oval 23">
            <a:extLst>
              <a:ext uri="{FF2B5EF4-FFF2-40B4-BE49-F238E27FC236}">
                <a16:creationId xmlns:a16="http://schemas.microsoft.com/office/drawing/2014/main" id="{2FB0ABD2-82C4-4DAD-8C04-F5707F3FBCD3}"/>
              </a:ext>
            </a:extLst>
          </p:cNvPr>
          <p:cNvSpPr/>
          <p:nvPr/>
        </p:nvSpPr>
        <p:spPr>
          <a:xfrm>
            <a:off x="2557386" y="3632849"/>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3</a:t>
            </a:r>
            <a:endParaRPr lang="en-US" b="1"/>
          </a:p>
        </p:txBody>
      </p:sp>
      <p:sp>
        <p:nvSpPr>
          <p:cNvPr id="25" name="Oval 24">
            <a:extLst>
              <a:ext uri="{FF2B5EF4-FFF2-40B4-BE49-F238E27FC236}">
                <a16:creationId xmlns:a16="http://schemas.microsoft.com/office/drawing/2014/main" id="{1C72AD8D-1C40-40D1-9EDA-FD9EE3B940D0}"/>
              </a:ext>
            </a:extLst>
          </p:cNvPr>
          <p:cNvSpPr/>
          <p:nvPr/>
        </p:nvSpPr>
        <p:spPr>
          <a:xfrm>
            <a:off x="2557386" y="4486611"/>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p>
        </p:txBody>
      </p:sp>
      <p:sp>
        <p:nvSpPr>
          <p:cNvPr id="26" name="Rectangle 25">
            <a:extLst>
              <a:ext uri="{FF2B5EF4-FFF2-40B4-BE49-F238E27FC236}">
                <a16:creationId xmlns:a16="http://schemas.microsoft.com/office/drawing/2014/main" id="{C8B9253E-C2DF-47A6-BE17-6EB352D65C0E}"/>
              </a:ext>
            </a:extLst>
          </p:cNvPr>
          <p:cNvSpPr/>
          <p:nvPr/>
        </p:nvSpPr>
        <p:spPr>
          <a:xfrm>
            <a:off x="-809022" y="0"/>
            <a:ext cx="3061041" cy="6858000"/>
          </a:xfrm>
          <a:prstGeom prst="rect">
            <a:avLst/>
          </a:prstGeom>
          <a:solidFill>
            <a:srgbClr val="3B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54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20</a:t>
            </a:fld>
            <a:endParaRPr lang="zh-CN" altLang="en-US" sz="1800">
              <a:solidFill>
                <a:schemeClr val="bg1"/>
              </a:solidFill>
              <a:latin typeface="Roboto" pitchFamily="2" charset="0"/>
            </a:endParaRPr>
          </a:p>
        </p:txBody>
      </p:sp>
      <p:graphicFrame>
        <p:nvGraphicFramePr>
          <p:cNvPr id="18" name="Table 17">
            <a:extLst>
              <a:ext uri="{FF2B5EF4-FFF2-40B4-BE49-F238E27FC236}">
                <a16:creationId xmlns:a16="http://schemas.microsoft.com/office/drawing/2014/main" id="{FCE9393B-26FB-453B-BAA7-0ADF1AB6729C}"/>
              </a:ext>
            </a:extLst>
          </p:cNvPr>
          <p:cNvGraphicFramePr>
            <a:graphicFrameLocks noGrp="1"/>
          </p:cNvGraphicFramePr>
          <p:nvPr>
            <p:extLst>
              <p:ext uri="{D42A27DB-BD31-4B8C-83A1-F6EECF244321}">
                <p14:modId xmlns:p14="http://schemas.microsoft.com/office/powerpoint/2010/main" val="203961572"/>
              </p:ext>
            </p:extLst>
          </p:nvPr>
        </p:nvGraphicFramePr>
        <p:xfrm>
          <a:off x="1074749" y="1333957"/>
          <a:ext cx="10540445" cy="2913942"/>
        </p:xfrm>
        <a:graphic>
          <a:graphicData uri="http://schemas.openxmlformats.org/drawingml/2006/table">
            <a:tbl>
              <a:tblPr firstRow="1" bandRow="1">
                <a:tableStyleId>{2D5ABB26-0587-4C30-8999-92F81FD0307C}</a:tableStyleId>
              </a:tblPr>
              <a:tblGrid>
                <a:gridCol w="2051656">
                  <a:extLst>
                    <a:ext uri="{9D8B030D-6E8A-4147-A177-3AD203B41FA5}">
                      <a16:colId xmlns:a16="http://schemas.microsoft.com/office/drawing/2014/main" val="2549470134"/>
                    </a:ext>
                  </a:extLst>
                </a:gridCol>
                <a:gridCol w="2051656">
                  <a:extLst>
                    <a:ext uri="{9D8B030D-6E8A-4147-A177-3AD203B41FA5}">
                      <a16:colId xmlns:a16="http://schemas.microsoft.com/office/drawing/2014/main" val="16769685"/>
                    </a:ext>
                  </a:extLst>
                </a:gridCol>
                <a:gridCol w="2218162">
                  <a:extLst>
                    <a:ext uri="{9D8B030D-6E8A-4147-A177-3AD203B41FA5}">
                      <a16:colId xmlns:a16="http://schemas.microsoft.com/office/drawing/2014/main" val="3544134869"/>
                    </a:ext>
                  </a:extLst>
                </a:gridCol>
                <a:gridCol w="1885150">
                  <a:extLst>
                    <a:ext uri="{9D8B030D-6E8A-4147-A177-3AD203B41FA5}">
                      <a16:colId xmlns:a16="http://schemas.microsoft.com/office/drawing/2014/main" val="2557768951"/>
                    </a:ext>
                  </a:extLst>
                </a:gridCol>
                <a:gridCol w="2333821">
                  <a:extLst>
                    <a:ext uri="{9D8B030D-6E8A-4147-A177-3AD203B41FA5}">
                      <a16:colId xmlns:a16="http://schemas.microsoft.com/office/drawing/2014/main" val="3826472093"/>
                    </a:ext>
                  </a:extLst>
                </a:gridCol>
              </a:tblGrid>
              <a:tr h="439023">
                <a:tc>
                  <a:txBody>
                    <a:bodyPr/>
                    <a:lstStyle/>
                    <a:p>
                      <a:endParaRPr lang="en-US" sz="1400">
                        <a:solidFill>
                          <a:schemeClr val="bg1"/>
                        </a:solidFill>
                      </a:endParaRPr>
                    </a:p>
                  </a:txBody>
                  <a:tcPr anchor="ctr">
                    <a:lnL w="9525" cap="flat" cmpd="sng" algn="ctr">
                      <a:solidFill>
                        <a:schemeClr val="bg1">
                          <a:lumMod val="65000"/>
                        </a:schemeClr>
                      </a:solid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tcPr>
                </a:tc>
                <a:tc gridSpan="2">
                  <a:txBody>
                    <a:bodyPr/>
                    <a:lstStyle/>
                    <a:p>
                      <a:pPr algn="ctr"/>
                      <a:r>
                        <a:rPr lang="en-US" sz="1400" b="1" err="1">
                          <a:solidFill>
                            <a:srgbClr val="9D2E2E"/>
                          </a:solidFill>
                        </a:rPr>
                        <a:t>TopN</a:t>
                      </a:r>
                      <a:r>
                        <a:rPr lang="en-US" sz="1400" b="1">
                          <a:solidFill>
                            <a:srgbClr val="9D2E2E"/>
                          </a:solidFill>
                        </a:rPr>
                        <a:t> Prediction</a:t>
                      </a:r>
                    </a:p>
                  </a:txBody>
                  <a:tcPr anchor="ctr">
                    <a:lnL>
                      <a:noFill/>
                    </a:lnL>
                    <a:lnR w="12700" cap="flat" cmpd="sng" algn="ctr">
                      <a:noFill/>
                      <a:prstDash val="dash"/>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600"/>
                    </a:p>
                  </a:txBody>
                  <a:tcPr/>
                </a:tc>
                <a:tc gridSpan="2">
                  <a:txBody>
                    <a:bodyPr/>
                    <a:lstStyle/>
                    <a:p>
                      <a:pPr algn="ctr"/>
                      <a:r>
                        <a:rPr lang="en-US" sz="1400" b="1">
                          <a:solidFill>
                            <a:srgbClr val="9D2E2E"/>
                          </a:solidFill>
                        </a:rPr>
                        <a:t>Rating Prediction</a:t>
                      </a:r>
                    </a:p>
                  </a:txBody>
                  <a:tcPr anchor="ctr">
                    <a:lnL w="12700" cap="flat" cmpd="sng" algn="ctr">
                      <a:noFill/>
                      <a:prstDash val="dash"/>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600"/>
                    </a:p>
                  </a:txBody>
                  <a:tcPr/>
                </a:tc>
                <a:extLst>
                  <a:ext uri="{0D108BD9-81ED-4DB2-BD59-A6C34878D82A}">
                    <a16:rowId xmlns:a16="http://schemas.microsoft.com/office/drawing/2014/main" val="3687309380"/>
                  </a:ext>
                </a:extLst>
              </a:tr>
              <a:tr h="58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Algorithm</a:t>
                      </a:r>
                    </a:p>
                  </a:txBody>
                  <a:tcPr anchor="ctr">
                    <a:lnL w="9525" cap="flat" cmpd="sng" algn="ctr">
                      <a:solidFill>
                        <a:schemeClr val="bg1">
                          <a:lumMod val="65000"/>
                        </a:schemeClr>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t>Model Runtime (sec)</a:t>
                      </a:r>
                      <a:endParaRPr lang="en-US" sz="1400">
                        <a:solidFill>
                          <a:schemeClr val="bg1"/>
                        </a:solidFill>
                      </a:endParaRP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Prediction Runtime (sec)</a:t>
                      </a:r>
                      <a:endParaRPr lang="en-US" sz="1400">
                        <a:solidFill>
                          <a:schemeClr val="bg1"/>
                        </a:solidFill>
                      </a:endParaRPr>
                    </a:p>
                  </a:txBody>
                  <a:tcPr anchor="ctr">
                    <a:lnL>
                      <a:noFill/>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Model Runtime (sec)</a:t>
                      </a:r>
                      <a:endParaRPr lang="en-US" sz="1400">
                        <a:solidFill>
                          <a:schemeClr val="bg1"/>
                        </a:solidFill>
                      </a:endParaRPr>
                    </a:p>
                  </a:txBody>
                  <a:tcPr anchor="ctr">
                    <a:lnL w="12700" cap="flat" cmpd="sng" algn="ctr">
                      <a:noFill/>
                      <a:prstDash val="dash"/>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Prediction Runtime (sec)</a:t>
                      </a:r>
                      <a:endParaRPr lang="en-US" sz="1400">
                        <a:solidFill>
                          <a:schemeClr val="bg1"/>
                        </a:solidFill>
                      </a:endParaRPr>
                    </a:p>
                  </a:txBody>
                  <a:tcPr anchor="ctr">
                    <a:lnL>
                      <a:noFill/>
                    </a:lnL>
                    <a:lnR w="9525"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564864"/>
                  </a:ext>
                </a:extLst>
              </a:tr>
              <a:tr h="378703">
                <a:tc>
                  <a:txBody>
                    <a:bodyPr/>
                    <a:lstStyle/>
                    <a:p>
                      <a:r>
                        <a:rPr lang="en-US" sz="1400"/>
                        <a:t>Random</a:t>
                      </a:r>
                    </a:p>
                  </a:txBody>
                  <a:tcPr anchor="ctr">
                    <a:lnL w="9525" cap="flat" cmpd="sng" algn="ctr">
                      <a:solidFill>
                        <a:schemeClr val="bg1">
                          <a:lumMod val="65000"/>
                        </a:schemeClr>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a:t>0.00</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a:t>22.33</a:t>
                      </a:r>
                    </a:p>
                  </a:txBody>
                  <a:tcPr anchor="ctr">
                    <a:lnL>
                      <a:noFill/>
                    </a:lnL>
                    <a:lnR w="12700" cap="flat" cmpd="sng" algn="ctr">
                      <a:solidFill>
                        <a:schemeClr val="bg1">
                          <a:lumMod val="5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a:t>0.02</a:t>
                      </a:r>
                    </a:p>
                  </a:txBody>
                  <a:tcPr anchor="ctr">
                    <a:lnL w="12700" cap="flat" cmpd="sng" algn="ctr">
                      <a:solidFill>
                        <a:schemeClr val="bg1">
                          <a:lumMod val="50000"/>
                        </a:schemeClr>
                      </a:solidFill>
                      <a:prstDash val="dash"/>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a:t>9.20</a:t>
                      </a:r>
                    </a:p>
                  </a:txBody>
                  <a:tcPr anchor="ctr">
                    <a:lnL>
                      <a:noFill/>
                    </a:lnL>
                    <a:lnR w="952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284686520"/>
                  </a:ext>
                </a:extLst>
              </a:tr>
              <a:tr h="378703">
                <a:tc>
                  <a:txBody>
                    <a:bodyPr/>
                    <a:lstStyle/>
                    <a:p>
                      <a:r>
                        <a:rPr lang="en-US" sz="1400"/>
                        <a:t>Popular</a:t>
                      </a:r>
                    </a:p>
                  </a:txBody>
                  <a:tcPr anchor="ctr">
                    <a:lnL w="9525" cap="flat" cmpd="sng" algn="ctr">
                      <a:solidFill>
                        <a:schemeClr val="bg1">
                          <a:lumMod val="6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b="0"/>
                        <a:t>0.38</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400" b="1"/>
                        <a:t>540.24</a:t>
                      </a:r>
                    </a:p>
                  </a:txBody>
                  <a:tcPr anchor="ctr">
                    <a:lnL>
                      <a:noFill/>
                    </a:lnL>
                    <a:lnR w="12700" cap="flat" cmpd="sng" algn="ctr">
                      <a:solidFill>
                        <a:schemeClr val="bg1">
                          <a:lumMod val="50000"/>
                        </a:schemeClr>
                      </a:solid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a:t>0.42</a:t>
                      </a:r>
                    </a:p>
                  </a:txBody>
                  <a:tcPr anchor="ctr">
                    <a:lnL w="12700" cap="flat" cmpd="sng" algn="ctr">
                      <a:solidFill>
                        <a:schemeClr val="bg1">
                          <a:lumMod val="50000"/>
                        </a:schemeClr>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400"/>
                        <a:t>3.94</a:t>
                      </a:r>
                    </a:p>
                  </a:txBody>
                  <a:tcPr anchor="ctr">
                    <a:lnL>
                      <a:noFill/>
                    </a:lnL>
                    <a:lnR w="9525" cap="flat" cmpd="sng" algn="ctr">
                      <a:solidFill>
                        <a:schemeClr val="bg1">
                          <a:lumMod val="6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84421725"/>
                  </a:ext>
                </a:extLst>
              </a:tr>
              <a:tr h="378703">
                <a:tc>
                  <a:txBody>
                    <a:bodyPr/>
                    <a:lstStyle/>
                    <a:p>
                      <a:r>
                        <a:rPr lang="en-US" sz="1400"/>
                        <a:t>UBCF</a:t>
                      </a:r>
                    </a:p>
                  </a:txBody>
                  <a:tcPr anchor="ctr">
                    <a:lnL w="9525" cap="flat" cmpd="sng" algn="ctr">
                      <a:solidFill>
                        <a:schemeClr val="bg1">
                          <a:lumMod val="6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b="0"/>
                        <a:t>0.23</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400" b="1"/>
                        <a:t>4189.56</a:t>
                      </a:r>
                    </a:p>
                  </a:txBody>
                  <a:tcPr anchor="ctr">
                    <a:lnL>
                      <a:noFill/>
                    </a:lnL>
                    <a:lnR w="12700" cap="flat" cmpd="sng" algn="ctr">
                      <a:solidFill>
                        <a:schemeClr val="bg1">
                          <a:lumMod val="50000"/>
                        </a:schemeClr>
                      </a:solid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a:t>0.30</a:t>
                      </a:r>
                    </a:p>
                  </a:txBody>
                  <a:tcPr anchor="ctr">
                    <a:lnL w="12700" cap="flat" cmpd="sng" algn="ctr">
                      <a:solidFill>
                        <a:schemeClr val="bg1">
                          <a:lumMod val="50000"/>
                        </a:schemeClr>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400" b="1"/>
                        <a:t>4198.32</a:t>
                      </a:r>
                    </a:p>
                  </a:txBody>
                  <a:tcPr anchor="ctr">
                    <a:lnL>
                      <a:noFill/>
                    </a:lnL>
                    <a:lnR w="9525" cap="flat" cmpd="sng" algn="ctr">
                      <a:solidFill>
                        <a:schemeClr val="bg1">
                          <a:lumMod val="6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13293"/>
                  </a:ext>
                </a:extLst>
              </a:tr>
              <a:tr h="378703">
                <a:tc>
                  <a:txBody>
                    <a:bodyPr/>
                    <a:lstStyle/>
                    <a:p>
                      <a:r>
                        <a:rPr lang="en-US" sz="1400"/>
                        <a:t>IBCF</a:t>
                      </a:r>
                    </a:p>
                  </a:txBody>
                  <a:tcPr anchor="ctr">
                    <a:lnL w="9525" cap="flat" cmpd="sng" algn="ctr">
                      <a:solidFill>
                        <a:schemeClr val="bg1">
                          <a:lumMod val="6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b="1"/>
                        <a:t>388.79</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400" b="0"/>
                        <a:t>3.93</a:t>
                      </a:r>
                    </a:p>
                  </a:txBody>
                  <a:tcPr anchor="ctr">
                    <a:lnL>
                      <a:noFill/>
                    </a:lnL>
                    <a:lnR w="12700" cap="flat" cmpd="sng" algn="ctr">
                      <a:solidFill>
                        <a:schemeClr val="bg1">
                          <a:lumMod val="50000"/>
                        </a:schemeClr>
                      </a:solid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b="1"/>
                        <a:t>392.36</a:t>
                      </a:r>
                    </a:p>
                  </a:txBody>
                  <a:tcPr anchor="ctr">
                    <a:lnL w="12700" cap="flat" cmpd="sng" algn="ctr">
                      <a:solidFill>
                        <a:schemeClr val="bg1">
                          <a:lumMod val="50000"/>
                        </a:schemeClr>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400"/>
                        <a:t>1.52</a:t>
                      </a:r>
                    </a:p>
                  </a:txBody>
                  <a:tcPr anchor="ctr">
                    <a:lnL>
                      <a:noFill/>
                    </a:lnL>
                    <a:lnR w="9525" cap="flat" cmpd="sng" algn="ctr">
                      <a:solidFill>
                        <a:schemeClr val="bg1">
                          <a:lumMod val="6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9544129"/>
                  </a:ext>
                </a:extLst>
              </a:tr>
              <a:tr h="378703">
                <a:tc>
                  <a:txBody>
                    <a:bodyPr/>
                    <a:lstStyle/>
                    <a:p>
                      <a:r>
                        <a:rPr lang="en-US" sz="1400"/>
                        <a:t>SVD</a:t>
                      </a:r>
                    </a:p>
                  </a:txBody>
                  <a:tcPr anchor="ctr">
                    <a:lnL w="9525" cap="flat" cmpd="sng" algn="ctr">
                      <a:solidFill>
                        <a:schemeClr val="bg1">
                          <a:lumMod val="65000"/>
                        </a:schemeClr>
                      </a:solidFill>
                      <a:prstDash val="solid"/>
                      <a:round/>
                      <a:headEnd type="none" w="med" len="med"/>
                      <a:tailEnd type="none" w="med" len="med"/>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a:t>19.96</a:t>
                      </a:r>
                    </a:p>
                  </a:txBody>
                  <a:tcPr anchor="ctr">
                    <a:lnL>
                      <a:noFill/>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t>22.23</a:t>
                      </a:r>
                    </a:p>
                  </a:txBody>
                  <a:tcPr anchor="ctr">
                    <a:lnL>
                      <a:noFill/>
                    </a:lnL>
                    <a:lnR w="12700" cap="flat" cmpd="sng" algn="ctr">
                      <a:solidFill>
                        <a:schemeClr val="bg1">
                          <a:lumMod val="50000"/>
                        </a:schemeClr>
                      </a:solidFill>
                      <a:prstDash val="dash"/>
                      <a:round/>
                      <a:headEnd type="none" w="med" len="med"/>
                      <a:tailEnd type="none" w="med" len="med"/>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t>18.81</a:t>
                      </a:r>
                    </a:p>
                  </a:txBody>
                  <a:tcPr anchor="ctr">
                    <a:lnL w="12700" cap="flat" cmpd="sng" algn="ctr">
                      <a:solidFill>
                        <a:schemeClr val="bg1">
                          <a:lumMod val="50000"/>
                        </a:schemeClr>
                      </a:solidFill>
                      <a:prstDash val="dash"/>
                      <a:round/>
                      <a:headEnd type="none" w="med" len="med"/>
                      <a:tailEnd type="none" w="med" len="med"/>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t>10.33</a:t>
                      </a:r>
                    </a:p>
                  </a:txBody>
                  <a:tcPr anchor="ctr">
                    <a:lnL>
                      <a:noFill/>
                    </a:lnL>
                    <a:lnR w="9525" cap="flat" cmpd="sng" algn="ctr">
                      <a:solidFill>
                        <a:schemeClr val="bg1">
                          <a:lumMod val="65000"/>
                        </a:schemeClr>
                      </a:solidFill>
                      <a:prstDash val="solid"/>
                      <a:round/>
                      <a:headEnd type="none" w="med" len="med"/>
                      <a:tailEnd type="none" w="med" len="med"/>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51952"/>
                  </a:ext>
                </a:extLst>
              </a:tr>
            </a:tbl>
          </a:graphicData>
        </a:graphic>
      </p:graphicFrame>
      <p:sp>
        <p:nvSpPr>
          <p:cNvPr id="19" name="文本框 12">
            <a:extLst>
              <a:ext uri="{FF2B5EF4-FFF2-40B4-BE49-F238E27FC236}">
                <a16:creationId xmlns:a16="http://schemas.microsoft.com/office/drawing/2014/main" id="{69D9A902-A8E6-4135-BDDE-C9A17243C099}"/>
              </a:ext>
            </a:extLst>
          </p:cNvPr>
          <p:cNvSpPr txBox="1"/>
          <p:nvPr/>
        </p:nvSpPr>
        <p:spPr>
          <a:xfrm>
            <a:off x="268819" y="270316"/>
            <a:ext cx="11662390" cy="954107"/>
          </a:xfrm>
          <a:prstGeom prst="rect">
            <a:avLst/>
          </a:prstGeom>
          <a:noFill/>
        </p:spPr>
        <p:txBody>
          <a:bodyPr wrap="square" rtlCol="0">
            <a:spAutoFit/>
          </a:bodyPr>
          <a:lstStyle/>
          <a:p>
            <a:r>
              <a:rPr lang="en-US" altLang="zh-CN" sz="2800">
                <a:latin typeface="Roboto" pitchFamily="2" charset="0"/>
                <a:ea typeface="Roboto" pitchFamily="2" charset="0"/>
              </a:rPr>
              <a:t>Highest computation time associated with UBCF, while SVD emerges as the most efficient technique</a:t>
            </a:r>
          </a:p>
        </p:txBody>
      </p:sp>
      <p:sp>
        <p:nvSpPr>
          <p:cNvPr id="20" name="Rectangle 19">
            <a:extLst>
              <a:ext uri="{FF2B5EF4-FFF2-40B4-BE49-F238E27FC236}">
                <a16:creationId xmlns:a16="http://schemas.microsoft.com/office/drawing/2014/main" id="{C0CAFFBF-EE15-4D54-B71D-E595197DE5E7}"/>
              </a:ext>
            </a:extLst>
          </p:cNvPr>
          <p:cNvSpPr/>
          <p:nvPr/>
        </p:nvSpPr>
        <p:spPr>
          <a:xfrm>
            <a:off x="1011088" y="4316150"/>
            <a:ext cx="10540445" cy="2031325"/>
          </a:xfrm>
          <a:prstGeom prst="rect">
            <a:avLst/>
          </a:prstGeom>
        </p:spPr>
        <p:txBody>
          <a:bodyPr wrap="square">
            <a:spAutoFit/>
          </a:bodyPr>
          <a:lstStyle/>
          <a:p>
            <a:pPr marL="285750" indent="-285750">
              <a:buFont typeface="Arial" panose="020B0604020202020204" pitchFamily="34" charset="0"/>
              <a:buChar char="•"/>
            </a:pPr>
            <a:r>
              <a:rPr lang="en-US" sz="1600"/>
              <a:t>Highest computation time for prediction involved for user-based collaborative filtering (followed by popular). This is likely because the approach taken is similar to k-</a:t>
            </a:r>
            <a:r>
              <a:rPr lang="en-US" sz="1600" err="1"/>
              <a:t>nn</a:t>
            </a:r>
            <a:r>
              <a:rPr lang="en-US" sz="1600"/>
              <a:t>, where similarity is evaluated at time of </a:t>
            </a:r>
            <a:r>
              <a:rPr lang="en-US" sz="1600">
                <a:solidFill>
                  <a:srgbClr val="222222"/>
                </a:solidFill>
                <a:latin typeface="Open Sans" panose="020B0604020202020204" charset="0"/>
              </a:rPr>
              <a:t>predicting</a:t>
            </a:r>
            <a:r>
              <a:rPr lang="en-US" sz="1600"/>
              <a:t> </a:t>
            </a:r>
          </a:p>
          <a:p>
            <a:pPr marL="285750" indent="-285750">
              <a:buFont typeface="Arial" panose="020B0604020202020204" pitchFamily="34" charset="0"/>
              <a:buChar char="•"/>
            </a:pPr>
            <a:endParaRPr lang="en-US" sz="600"/>
          </a:p>
          <a:p>
            <a:pPr marL="285750" indent="-285750">
              <a:buFont typeface="Arial" panose="020B0604020202020204" pitchFamily="34" charset="0"/>
              <a:buChar char="•"/>
            </a:pPr>
            <a:r>
              <a:rPr lang="en-US" sz="1600"/>
              <a:t>Item-based collaborative filtering requires relatively low prediction runtime, presumably because of the upfront computation of similar items matrix occurs in the initial model run. This also means it has the longest model runtime.</a:t>
            </a:r>
          </a:p>
          <a:p>
            <a:pPr marL="285750" indent="-285750">
              <a:buFont typeface="Arial" panose="020B0604020202020204" pitchFamily="34" charset="0"/>
              <a:buChar char="•"/>
            </a:pPr>
            <a:endParaRPr lang="en-US" sz="600"/>
          </a:p>
          <a:p>
            <a:pPr marL="285750" indent="-285750">
              <a:buFont typeface="Arial" panose="020B0604020202020204" pitchFamily="34" charset="0"/>
              <a:buChar char="•"/>
            </a:pPr>
            <a:r>
              <a:rPr lang="en-US" sz="1600"/>
              <a:t>Singular value decomposition emerges as the most time-efficient technique</a:t>
            </a:r>
          </a:p>
        </p:txBody>
      </p:sp>
    </p:spTree>
    <p:extLst>
      <p:ext uri="{BB962C8B-B14F-4D97-AF65-F5344CB8AC3E}">
        <p14:creationId xmlns:p14="http://schemas.microsoft.com/office/powerpoint/2010/main" val="2661165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B404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611B84-CD6E-451D-A283-5890B4627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1" name="TextBox 30">
            <a:extLst>
              <a:ext uri="{FF2B5EF4-FFF2-40B4-BE49-F238E27FC236}">
                <a16:creationId xmlns:a16="http://schemas.microsoft.com/office/drawing/2014/main" id="{E9503961-CF74-41CE-A5B3-4F13B68C3463}"/>
              </a:ext>
            </a:extLst>
          </p:cNvPr>
          <p:cNvSpPr txBox="1"/>
          <p:nvPr/>
        </p:nvSpPr>
        <p:spPr>
          <a:xfrm>
            <a:off x="4339125" y="2645032"/>
            <a:ext cx="2846535" cy="553998"/>
          </a:xfrm>
          <a:prstGeom prst="rect">
            <a:avLst/>
          </a:prstGeom>
          <a:noFill/>
        </p:spPr>
        <p:txBody>
          <a:bodyPr wrap="square" lIns="72000" tIns="0" rIns="36000" bIns="0" rtlCol="0">
            <a:spAutoFit/>
          </a:bodyPr>
          <a:lstStyle/>
          <a:p>
            <a:pPr algn="ctr"/>
            <a:r>
              <a:rPr lang="en-US" altLang="zh-CN" sz="3600">
                <a:solidFill>
                  <a:schemeClr val="bg1"/>
                </a:solidFill>
                <a:latin typeface="Roboto" pitchFamily="2" charset="0"/>
                <a:ea typeface="Roboto" pitchFamily="2" charset="0"/>
              </a:rPr>
              <a:t>Thank you!</a:t>
            </a:r>
          </a:p>
        </p:txBody>
      </p:sp>
      <p:sp>
        <p:nvSpPr>
          <p:cNvPr id="33" name="TextBox 32">
            <a:extLst>
              <a:ext uri="{FF2B5EF4-FFF2-40B4-BE49-F238E27FC236}">
                <a16:creationId xmlns:a16="http://schemas.microsoft.com/office/drawing/2014/main" id="{A7E4BBDC-4D9C-4478-8527-38365E8F68F4}"/>
              </a:ext>
            </a:extLst>
          </p:cNvPr>
          <p:cNvSpPr txBox="1"/>
          <p:nvPr/>
        </p:nvSpPr>
        <p:spPr>
          <a:xfrm>
            <a:off x="160390" y="3163354"/>
            <a:ext cx="11292665" cy="738664"/>
          </a:xfrm>
          <a:prstGeom prst="rect">
            <a:avLst/>
          </a:prstGeom>
          <a:noFill/>
        </p:spPr>
        <p:txBody>
          <a:bodyPr wrap="square" lIns="72000" tIns="0" rIns="36000" bIns="0" rtlCol="0">
            <a:spAutoFit/>
          </a:bodyPr>
          <a:lstStyle/>
          <a:p>
            <a:pPr algn="ctr"/>
            <a:r>
              <a:rPr lang="en-US" altLang="zh-CN" sz="4800" b="1">
                <a:solidFill>
                  <a:schemeClr val="bg1"/>
                </a:solidFill>
                <a:latin typeface="Roboto" pitchFamily="2" charset="0"/>
                <a:ea typeface="Roboto" pitchFamily="2" charset="0"/>
              </a:rPr>
              <a:t>Questions?</a:t>
            </a:r>
            <a:endParaRPr lang="en-US" altLang="zh-CN" sz="2800" b="1">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4157473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48955" y="6585222"/>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22</a:t>
            </a:fld>
            <a:endParaRPr lang="zh-CN" altLang="en-US" sz="1800">
              <a:solidFill>
                <a:schemeClr val="bg1"/>
              </a:solidFill>
              <a:latin typeface="Roboto" pitchFamily="2" charset="0"/>
            </a:endParaRPr>
          </a:p>
        </p:txBody>
      </p:sp>
      <p:sp>
        <p:nvSpPr>
          <p:cNvPr id="50" name="文本框 12">
            <a:extLst>
              <a:ext uri="{FF2B5EF4-FFF2-40B4-BE49-F238E27FC236}">
                <a16:creationId xmlns:a16="http://schemas.microsoft.com/office/drawing/2014/main" id="{7D35FC68-2DD4-439F-A285-8ADCDA7966E1}"/>
              </a:ext>
            </a:extLst>
          </p:cNvPr>
          <p:cNvSpPr txBox="1"/>
          <p:nvPr/>
        </p:nvSpPr>
        <p:spPr>
          <a:xfrm>
            <a:off x="268819" y="270316"/>
            <a:ext cx="11662390" cy="523220"/>
          </a:xfrm>
          <a:prstGeom prst="rect">
            <a:avLst/>
          </a:prstGeom>
          <a:noFill/>
        </p:spPr>
        <p:txBody>
          <a:bodyPr wrap="square" rtlCol="0">
            <a:spAutoFit/>
          </a:bodyPr>
          <a:lstStyle/>
          <a:p>
            <a:r>
              <a:rPr lang="en-US" altLang="zh-CN" sz="2800">
                <a:latin typeface="Roboto" pitchFamily="2" charset="0"/>
                <a:ea typeface="Roboto" pitchFamily="2" charset="0"/>
              </a:rPr>
              <a:t>Appendix: Collaborative Filtering Techniques</a:t>
            </a:r>
          </a:p>
        </p:txBody>
      </p:sp>
      <p:pic>
        <p:nvPicPr>
          <p:cNvPr id="19" name="Picture 18">
            <a:extLst>
              <a:ext uri="{FF2B5EF4-FFF2-40B4-BE49-F238E27FC236}">
                <a16:creationId xmlns:a16="http://schemas.microsoft.com/office/drawing/2014/main" id="{C492D372-296F-4A72-B211-20A2FD822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23" y="2707118"/>
            <a:ext cx="4730768" cy="923330"/>
          </a:xfrm>
          <a:prstGeom prst="rect">
            <a:avLst/>
          </a:prstGeom>
        </p:spPr>
      </p:pic>
      <p:pic>
        <p:nvPicPr>
          <p:cNvPr id="20" name="Picture 19">
            <a:extLst>
              <a:ext uri="{FF2B5EF4-FFF2-40B4-BE49-F238E27FC236}">
                <a16:creationId xmlns:a16="http://schemas.microsoft.com/office/drawing/2014/main" id="{BD109814-7B69-4487-AA4C-36BD36E1E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423" y="4984440"/>
            <a:ext cx="2276061" cy="835363"/>
          </a:xfrm>
          <a:prstGeom prst="rect">
            <a:avLst/>
          </a:prstGeom>
        </p:spPr>
      </p:pic>
      <p:sp>
        <p:nvSpPr>
          <p:cNvPr id="22" name="TextBox 21">
            <a:extLst>
              <a:ext uri="{FF2B5EF4-FFF2-40B4-BE49-F238E27FC236}">
                <a16:creationId xmlns:a16="http://schemas.microsoft.com/office/drawing/2014/main" id="{6C5EF105-28F8-4D47-93F7-57AA0F877514}"/>
              </a:ext>
            </a:extLst>
          </p:cNvPr>
          <p:cNvSpPr txBox="1"/>
          <p:nvPr/>
        </p:nvSpPr>
        <p:spPr>
          <a:xfrm>
            <a:off x="848423" y="1238281"/>
            <a:ext cx="4209222" cy="369332"/>
          </a:xfrm>
          <a:prstGeom prst="rect">
            <a:avLst/>
          </a:prstGeom>
          <a:noFill/>
        </p:spPr>
        <p:txBody>
          <a:bodyPr wrap="square" rtlCol="0">
            <a:spAutoFit/>
          </a:bodyPr>
          <a:lstStyle/>
          <a:p>
            <a:r>
              <a:rPr lang="en-US" b="1">
                <a:solidFill>
                  <a:srgbClr val="9D2E2E"/>
                </a:solidFill>
              </a:rPr>
              <a:t>User-based Collaborative Filtering</a:t>
            </a:r>
          </a:p>
        </p:txBody>
      </p:sp>
      <p:sp>
        <p:nvSpPr>
          <p:cNvPr id="23" name="TextBox 22">
            <a:extLst>
              <a:ext uri="{FF2B5EF4-FFF2-40B4-BE49-F238E27FC236}">
                <a16:creationId xmlns:a16="http://schemas.microsoft.com/office/drawing/2014/main" id="{1F09A48E-CA6A-4CF6-BC5D-031FC8353F2D}"/>
              </a:ext>
            </a:extLst>
          </p:cNvPr>
          <p:cNvSpPr txBox="1"/>
          <p:nvPr/>
        </p:nvSpPr>
        <p:spPr>
          <a:xfrm>
            <a:off x="848423" y="1720774"/>
            <a:ext cx="5405232" cy="923330"/>
          </a:xfrm>
          <a:prstGeom prst="rect">
            <a:avLst/>
          </a:prstGeom>
          <a:noFill/>
        </p:spPr>
        <p:txBody>
          <a:bodyPr wrap="square" rtlCol="0">
            <a:spAutoFit/>
          </a:bodyPr>
          <a:lstStyle/>
          <a:p>
            <a:r>
              <a:rPr lang="en-US">
                <a:latin typeface="Roboto" pitchFamily="2" charset="0"/>
                <a:ea typeface="Roboto" pitchFamily="2" charset="0"/>
              </a:rPr>
              <a:t>Users’ similarity is measured as the cosine of the angle between the two users’ vectors. Cosine similarity for users u &amp; u′ is:</a:t>
            </a:r>
          </a:p>
        </p:txBody>
      </p:sp>
      <p:sp>
        <p:nvSpPr>
          <p:cNvPr id="24" name="Rectangle 23">
            <a:extLst>
              <a:ext uri="{FF2B5EF4-FFF2-40B4-BE49-F238E27FC236}">
                <a16:creationId xmlns:a16="http://schemas.microsoft.com/office/drawing/2014/main" id="{7A3F7902-B389-4CC1-B348-EACA4904D9FF}"/>
              </a:ext>
            </a:extLst>
          </p:cNvPr>
          <p:cNvSpPr/>
          <p:nvPr/>
        </p:nvSpPr>
        <p:spPr>
          <a:xfrm>
            <a:off x="848423" y="3680158"/>
            <a:ext cx="5138530" cy="1200329"/>
          </a:xfrm>
          <a:prstGeom prst="rect">
            <a:avLst/>
          </a:prstGeom>
        </p:spPr>
        <p:txBody>
          <a:bodyPr wrap="square">
            <a:spAutoFit/>
          </a:bodyPr>
          <a:lstStyle/>
          <a:p>
            <a:r>
              <a:rPr lang="en-US">
                <a:latin typeface="Roboto" pitchFamily="2" charset="0"/>
                <a:ea typeface="Roboto" pitchFamily="2" charset="0"/>
              </a:rPr>
              <a:t>We can predict user-u’s rating for movie-</a:t>
            </a:r>
            <a:r>
              <a:rPr lang="en-US" err="1">
                <a:latin typeface="Roboto" pitchFamily="2" charset="0"/>
                <a:ea typeface="Roboto" pitchFamily="2" charset="0"/>
              </a:rPr>
              <a:t>i</a:t>
            </a:r>
            <a:r>
              <a:rPr lang="en-US">
                <a:latin typeface="Roboto" pitchFamily="2" charset="0"/>
                <a:ea typeface="Roboto" pitchFamily="2" charset="0"/>
              </a:rPr>
              <a:t> by taking weighted sum of movie-</a:t>
            </a:r>
            <a:r>
              <a:rPr lang="en-US" err="1">
                <a:latin typeface="Roboto" pitchFamily="2" charset="0"/>
                <a:ea typeface="Roboto" pitchFamily="2" charset="0"/>
              </a:rPr>
              <a:t>i</a:t>
            </a:r>
            <a:r>
              <a:rPr lang="en-US">
                <a:latin typeface="Roboto" pitchFamily="2" charset="0"/>
                <a:ea typeface="Roboto" pitchFamily="2" charset="0"/>
              </a:rPr>
              <a:t> ratings from all other users (u′s) where weighting is similarity number between each user and user-u.</a:t>
            </a:r>
          </a:p>
        </p:txBody>
      </p:sp>
      <p:pic>
        <p:nvPicPr>
          <p:cNvPr id="25" name="Picture 24">
            <a:extLst>
              <a:ext uri="{FF2B5EF4-FFF2-40B4-BE49-F238E27FC236}">
                <a16:creationId xmlns:a16="http://schemas.microsoft.com/office/drawing/2014/main" id="{065440D9-DBC0-4ECE-AF1F-CA921916680C}"/>
              </a:ext>
            </a:extLst>
          </p:cNvPr>
          <p:cNvPicPr>
            <a:picLocks noChangeAspect="1"/>
          </p:cNvPicPr>
          <p:nvPr/>
        </p:nvPicPr>
        <p:blipFill>
          <a:blip r:embed="rId5"/>
          <a:stretch>
            <a:fillRect/>
          </a:stretch>
        </p:blipFill>
        <p:spPr>
          <a:xfrm>
            <a:off x="6453785" y="2795086"/>
            <a:ext cx="3682398" cy="697316"/>
          </a:xfrm>
          <a:prstGeom prst="rect">
            <a:avLst/>
          </a:prstGeom>
        </p:spPr>
      </p:pic>
      <p:pic>
        <p:nvPicPr>
          <p:cNvPr id="26" name="Picture 25">
            <a:extLst>
              <a:ext uri="{FF2B5EF4-FFF2-40B4-BE49-F238E27FC236}">
                <a16:creationId xmlns:a16="http://schemas.microsoft.com/office/drawing/2014/main" id="{6087DFFE-2CA0-443A-9DF7-68B65FE149DF}"/>
              </a:ext>
            </a:extLst>
          </p:cNvPr>
          <p:cNvPicPr>
            <a:picLocks noChangeAspect="1"/>
          </p:cNvPicPr>
          <p:nvPr/>
        </p:nvPicPr>
        <p:blipFill>
          <a:blip r:embed="rId6"/>
          <a:stretch>
            <a:fillRect/>
          </a:stretch>
        </p:blipFill>
        <p:spPr>
          <a:xfrm>
            <a:off x="6453785" y="4888400"/>
            <a:ext cx="3839816" cy="788874"/>
          </a:xfrm>
          <a:prstGeom prst="rect">
            <a:avLst/>
          </a:prstGeom>
        </p:spPr>
      </p:pic>
      <p:sp>
        <p:nvSpPr>
          <p:cNvPr id="27" name="TextBox 26">
            <a:extLst>
              <a:ext uri="{FF2B5EF4-FFF2-40B4-BE49-F238E27FC236}">
                <a16:creationId xmlns:a16="http://schemas.microsoft.com/office/drawing/2014/main" id="{28E7702B-036C-410D-B8FF-5929A0ABD281}"/>
              </a:ext>
            </a:extLst>
          </p:cNvPr>
          <p:cNvSpPr txBox="1"/>
          <p:nvPr/>
        </p:nvSpPr>
        <p:spPr>
          <a:xfrm>
            <a:off x="6453785" y="1238281"/>
            <a:ext cx="4209222" cy="369332"/>
          </a:xfrm>
          <a:prstGeom prst="rect">
            <a:avLst/>
          </a:prstGeom>
          <a:noFill/>
        </p:spPr>
        <p:txBody>
          <a:bodyPr wrap="square" rtlCol="0">
            <a:spAutoFit/>
          </a:bodyPr>
          <a:lstStyle/>
          <a:p>
            <a:r>
              <a:rPr lang="en-US" b="1">
                <a:solidFill>
                  <a:srgbClr val="9D2E2E"/>
                </a:solidFill>
              </a:rPr>
              <a:t>Item-based Collaborative Filtering</a:t>
            </a:r>
          </a:p>
        </p:txBody>
      </p:sp>
      <p:sp>
        <p:nvSpPr>
          <p:cNvPr id="28" name="TextBox 27">
            <a:extLst>
              <a:ext uri="{FF2B5EF4-FFF2-40B4-BE49-F238E27FC236}">
                <a16:creationId xmlns:a16="http://schemas.microsoft.com/office/drawing/2014/main" id="{7F050F96-D92F-4649-98F8-0298FB00572A}"/>
              </a:ext>
            </a:extLst>
          </p:cNvPr>
          <p:cNvSpPr txBox="1"/>
          <p:nvPr/>
        </p:nvSpPr>
        <p:spPr>
          <a:xfrm>
            <a:off x="6453785" y="1720774"/>
            <a:ext cx="5003839" cy="923330"/>
          </a:xfrm>
          <a:prstGeom prst="rect">
            <a:avLst/>
          </a:prstGeom>
          <a:noFill/>
        </p:spPr>
        <p:txBody>
          <a:bodyPr wrap="square" rtlCol="0">
            <a:spAutoFit/>
          </a:bodyPr>
          <a:lstStyle/>
          <a:p>
            <a:r>
              <a:rPr lang="en-US">
                <a:latin typeface="Roboto" pitchFamily="2" charset="0"/>
                <a:ea typeface="Roboto" pitchFamily="2" charset="0"/>
              </a:rPr>
              <a:t>Items’ similarity is measured as the cosine of the angle between the two items’ vectors. Cosine similarity for items </a:t>
            </a:r>
            <a:r>
              <a:rPr lang="en-US" err="1">
                <a:latin typeface="Roboto" pitchFamily="2" charset="0"/>
                <a:ea typeface="Roboto" pitchFamily="2" charset="0"/>
              </a:rPr>
              <a:t>i</a:t>
            </a:r>
            <a:r>
              <a:rPr lang="en-US">
                <a:latin typeface="Roboto" pitchFamily="2" charset="0"/>
                <a:ea typeface="Roboto" pitchFamily="2" charset="0"/>
              </a:rPr>
              <a:t> &amp; j is:</a:t>
            </a:r>
          </a:p>
        </p:txBody>
      </p:sp>
      <p:sp>
        <p:nvSpPr>
          <p:cNvPr id="29" name="TextBox 28">
            <a:extLst>
              <a:ext uri="{FF2B5EF4-FFF2-40B4-BE49-F238E27FC236}">
                <a16:creationId xmlns:a16="http://schemas.microsoft.com/office/drawing/2014/main" id="{88B8B995-4C70-414A-B327-04D7504A52DD}"/>
              </a:ext>
            </a:extLst>
          </p:cNvPr>
          <p:cNvSpPr txBox="1"/>
          <p:nvPr/>
        </p:nvSpPr>
        <p:spPr>
          <a:xfrm>
            <a:off x="6453785" y="3712780"/>
            <a:ext cx="4806460" cy="923330"/>
          </a:xfrm>
          <a:prstGeom prst="rect">
            <a:avLst/>
          </a:prstGeom>
          <a:noFill/>
        </p:spPr>
        <p:txBody>
          <a:bodyPr wrap="square" rtlCol="0">
            <a:spAutoFit/>
          </a:bodyPr>
          <a:lstStyle/>
          <a:p>
            <a:r>
              <a:rPr lang="en-US">
                <a:latin typeface="Roboto" pitchFamily="2" charset="0"/>
                <a:ea typeface="Roboto" pitchFamily="2" charset="0"/>
              </a:rPr>
              <a:t>Each predicted rating is weighted by the corresponding similarity        between items </a:t>
            </a:r>
            <a:r>
              <a:rPr lang="en-US" err="1">
                <a:latin typeface="Roboto" pitchFamily="2" charset="0"/>
                <a:ea typeface="Roboto" pitchFamily="2" charset="0"/>
              </a:rPr>
              <a:t>i</a:t>
            </a:r>
            <a:r>
              <a:rPr lang="en-US">
                <a:latin typeface="Roboto" pitchFamily="2" charset="0"/>
                <a:ea typeface="Roboto" pitchFamily="2" charset="0"/>
              </a:rPr>
              <a:t> and j</a:t>
            </a:r>
            <a:endParaRPr lang="en-US" b="1">
              <a:latin typeface="Roboto" pitchFamily="2" charset="0"/>
              <a:ea typeface="Roboto" pitchFamily="2" charset="0"/>
            </a:endParaRPr>
          </a:p>
        </p:txBody>
      </p:sp>
      <p:graphicFrame>
        <p:nvGraphicFramePr>
          <p:cNvPr id="30" name="Object 29">
            <a:extLst>
              <a:ext uri="{FF2B5EF4-FFF2-40B4-BE49-F238E27FC236}">
                <a16:creationId xmlns:a16="http://schemas.microsoft.com/office/drawing/2014/main" id="{382D2EE4-B796-440C-9655-9EA9B031E70E}"/>
              </a:ext>
            </a:extLst>
          </p:cNvPr>
          <p:cNvGraphicFramePr>
            <a:graphicFrameLocks noChangeAspect="1"/>
          </p:cNvGraphicFramePr>
          <p:nvPr>
            <p:extLst>
              <p:ext uri="{D42A27DB-BD31-4B8C-83A1-F6EECF244321}">
                <p14:modId xmlns:p14="http://schemas.microsoft.com/office/powerpoint/2010/main" val="2576436166"/>
              </p:ext>
            </p:extLst>
          </p:nvPr>
        </p:nvGraphicFramePr>
        <p:xfrm>
          <a:off x="9025841" y="4055947"/>
          <a:ext cx="370840" cy="236995"/>
        </p:xfrm>
        <a:graphic>
          <a:graphicData uri="http://schemas.openxmlformats.org/presentationml/2006/ole">
            <mc:AlternateContent xmlns:mc="http://schemas.openxmlformats.org/markup-compatibility/2006">
              <mc:Choice xmlns:v="urn:schemas-microsoft-com:vml" Requires="v">
                <p:oleObj spid="_x0000_s1026" name="Equation" r:id="rId7" imgW="253800" imgH="190440" progId="Equation.DSMT4">
                  <p:embed/>
                </p:oleObj>
              </mc:Choice>
              <mc:Fallback>
                <p:oleObj name="Equation" r:id="rId7" imgW="253800" imgH="190440" progId="Equation.DSMT4">
                  <p:embed/>
                  <p:pic>
                    <p:nvPicPr>
                      <p:cNvPr id="30" name="Object 29">
                        <a:extLst>
                          <a:ext uri="{FF2B5EF4-FFF2-40B4-BE49-F238E27FC236}">
                            <a16:creationId xmlns:a16="http://schemas.microsoft.com/office/drawing/2014/main" id="{382D2EE4-B796-440C-9655-9EA9B031E70E}"/>
                          </a:ext>
                        </a:extLst>
                      </p:cNvPr>
                      <p:cNvPicPr/>
                      <p:nvPr/>
                    </p:nvPicPr>
                    <p:blipFill>
                      <a:blip r:embed="rId8"/>
                      <a:stretch>
                        <a:fillRect/>
                      </a:stretch>
                    </p:blipFill>
                    <p:spPr>
                      <a:xfrm>
                        <a:off x="9025841" y="4055947"/>
                        <a:ext cx="370840" cy="236995"/>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782D9026-6ED6-4D06-AAB4-5D83979E4D8F}"/>
              </a:ext>
            </a:extLst>
          </p:cNvPr>
          <p:cNvGraphicFramePr>
            <a:graphicFrameLocks noChangeAspect="1"/>
          </p:cNvGraphicFramePr>
          <p:nvPr>
            <p:extLst>
              <p:ext uri="{D42A27DB-BD31-4B8C-83A1-F6EECF244321}">
                <p14:modId xmlns:p14="http://schemas.microsoft.com/office/powerpoint/2010/main" val="3473738228"/>
              </p:ext>
            </p:extLst>
          </p:nvPr>
        </p:nvGraphicFramePr>
        <p:xfrm>
          <a:off x="848423" y="2406297"/>
          <a:ext cx="914400" cy="198438"/>
        </p:xfrm>
        <a:graphic>
          <a:graphicData uri="http://schemas.openxmlformats.org/presentationml/2006/ole">
            <mc:AlternateContent xmlns:mc="http://schemas.openxmlformats.org/markup-compatibility/2006">
              <mc:Choice xmlns:v="urn:schemas-microsoft-com:vml" Requires="v">
                <p:oleObj spid="_x0000_s1027" name="Equation" r:id="rId9" imgW="914400" imgH="198720" progId="Equation.DSMT4">
                  <p:embed/>
                </p:oleObj>
              </mc:Choice>
              <mc:Fallback>
                <p:oleObj name="Equation" r:id="rId9" imgW="914400" imgH="198720" progId="Equation.DSMT4">
                  <p:embed/>
                  <p:pic>
                    <p:nvPicPr>
                      <p:cNvPr id="31" name="Object 30">
                        <a:extLst>
                          <a:ext uri="{FF2B5EF4-FFF2-40B4-BE49-F238E27FC236}">
                            <a16:creationId xmlns:a16="http://schemas.microsoft.com/office/drawing/2014/main" id="{782D9026-6ED6-4D06-AAB4-5D83979E4D8F}"/>
                          </a:ext>
                        </a:extLst>
                      </p:cNvPr>
                      <p:cNvPicPr/>
                      <p:nvPr/>
                    </p:nvPicPr>
                    <p:blipFill>
                      <a:blip r:embed="rId10"/>
                      <a:stretch>
                        <a:fillRect/>
                      </a:stretch>
                    </p:blipFill>
                    <p:spPr>
                      <a:xfrm>
                        <a:off x="848423" y="2406297"/>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5605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3</a:t>
            </a:fld>
            <a:endParaRPr lang="zh-CN" altLang="en-US" sz="1800">
              <a:solidFill>
                <a:schemeClr val="bg1"/>
              </a:solidFill>
              <a:latin typeface="Roboto" pitchFamily="2" charset="0"/>
            </a:endParaRPr>
          </a:p>
        </p:txBody>
      </p:sp>
      <p:sp>
        <p:nvSpPr>
          <p:cNvPr id="13" name="文本框 12"/>
          <p:cNvSpPr txBox="1"/>
          <p:nvPr/>
        </p:nvSpPr>
        <p:spPr>
          <a:xfrm>
            <a:off x="424641" y="280715"/>
            <a:ext cx="10141759" cy="954107"/>
          </a:xfrm>
          <a:prstGeom prst="rect">
            <a:avLst/>
          </a:prstGeom>
          <a:noFill/>
        </p:spPr>
        <p:txBody>
          <a:bodyPr wrap="square" rtlCol="0">
            <a:spAutoFit/>
          </a:bodyPr>
          <a:lstStyle/>
          <a:p>
            <a:r>
              <a:rPr lang="en-US" altLang="zh-CN" sz="2800">
                <a:latin typeface="Roboto" pitchFamily="2" charset="0"/>
                <a:ea typeface="Roboto" pitchFamily="2" charset="0"/>
              </a:rPr>
              <a:t>Our project focuses on recommender systems which combine big data with practical business applications</a:t>
            </a:r>
            <a:endParaRPr lang="zh-CN" altLang="en-US" sz="2800">
              <a:latin typeface="Roboto" pitchFamily="2" charset="0"/>
            </a:endParaRPr>
          </a:p>
        </p:txBody>
      </p:sp>
      <p:grpSp>
        <p:nvGrpSpPr>
          <p:cNvPr id="22" name="组合 21"/>
          <p:cNvGrpSpPr/>
          <p:nvPr/>
        </p:nvGrpSpPr>
        <p:grpSpPr>
          <a:xfrm>
            <a:off x="557999" y="2403541"/>
            <a:ext cx="3904943" cy="400110"/>
            <a:chOff x="383458" y="1441994"/>
            <a:chExt cx="3904943" cy="400110"/>
          </a:xfrm>
        </p:grpSpPr>
        <p:sp>
          <p:nvSpPr>
            <p:cNvPr id="17" name="文本框 16"/>
            <p:cNvSpPr txBox="1"/>
            <p:nvPr/>
          </p:nvSpPr>
          <p:spPr>
            <a:xfrm>
              <a:off x="468569" y="1441994"/>
              <a:ext cx="3819832" cy="400110"/>
            </a:xfrm>
            <a:prstGeom prst="rect">
              <a:avLst/>
            </a:prstGeom>
            <a:noFill/>
          </p:spPr>
          <p:txBody>
            <a:bodyPr wrap="square" rtlCol="0">
              <a:spAutoFit/>
            </a:bodyPr>
            <a:lstStyle/>
            <a:p>
              <a:r>
                <a:rPr lang="en-US" altLang="zh-CN" sz="2000" b="1"/>
                <a:t>Data foundation</a:t>
              </a:r>
              <a:endParaRPr lang="zh-CN" altLang="en-US" sz="2000" b="1"/>
            </a:p>
          </p:txBody>
        </p:sp>
        <p:cxnSp>
          <p:nvCxnSpPr>
            <p:cNvPr id="19" name="直接连接符 18"/>
            <p:cNvCxnSpPr/>
            <p:nvPr/>
          </p:nvCxnSpPr>
          <p:spPr>
            <a:xfrm>
              <a:off x="383458" y="1450073"/>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453321" y="1353287"/>
            <a:ext cx="5425741" cy="741485"/>
          </a:xfrm>
          <a:prstGeom prst="rect">
            <a:avLst/>
          </a:prstGeom>
        </p:spPr>
        <p:txBody>
          <a:bodyPr wrap="square">
            <a:spAutoFit/>
          </a:bodyPr>
          <a:lstStyle/>
          <a:p>
            <a:pPr>
              <a:lnSpc>
                <a:spcPct val="120000"/>
              </a:lnSpc>
            </a:pPr>
            <a:r>
              <a:rPr lang="en-US" altLang="zh-CN" sz="1200"/>
              <a:t>Recommender systems</a:t>
            </a:r>
            <a:r>
              <a:rPr lang="en-US" sz="1200"/>
              <a:t> rely on the properties of items that each user likes or/and compute a similarity index between users based on their likes and recommend items to them accordingly.</a:t>
            </a:r>
          </a:p>
        </p:txBody>
      </p:sp>
      <p:sp>
        <p:nvSpPr>
          <p:cNvPr id="76" name="Rectangle 75">
            <a:extLst>
              <a:ext uri="{FF2B5EF4-FFF2-40B4-BE49-F238E27FC236}">
                <a16:creationId xmlns:a16="http://schemas.microsoft.com/office/drawing/2014/main" id="{9A1AB509-B59D-4392-91B2-C8B0A62459C1}"/>
              </a:ext>
            </a:extLst>
          </p:cNvPr>
          <p:cNvSpPr/>
          <p:nvPr/>
        </p:nvSpPr>
        <p:spPr>
          <a:xfrm>
            <a:off x="453322" y="4297015"/>
            <a:ext cx="5362399" cy="1920719"/>
          </a:xfrm>
          <a:prstGeom prst="rect">
            <a:avLst/>
          </a:prstGeom>
        </p:spPr>
        <p:txBody>
          <a:bodyPr wrap="square">
            <a:spAutoFit/>
          </a:bodyPr>
          <a:lstStyle/>
          <a:p>
            <a:pPr marL="171450" indent="-171450">
              <a:lnSpc>
                <a:spcPct val="120000"/>
              </a:lnSpc>
              <a:buFont typeface="Arial" panose="020B0604020202020204" pitchFamily="34" charset="0"/>
              <a:buChar char="•"/>
            </a:pPr>
            <a:r>
              <a:rPr lang="en-US" altLang="zh-CN" sz="1200"/>
              <a:t>Used by major companies such as Netflix, YouTube, Spotify or Amazon </a:t>
            </a:r>
          </a:p>
          <a:p>
            <a:pPr marL="171450" indent="-171450">
              <a:lnSpc>
                <a:spcPct val="120000"/>
              </a:lnSpc>
              <a:buFont typeface="Arial" panose="020B0604020202020204" pitchFamily="34" charset="0"/>
              <a:buChar char="•"/>
            </a:pPr>
            <a:r>
              <a:rPr lang="en-US" altLang="zh-CN" sz="1200"/>
              <a:t>Support a variety of product recommendations, e.g. for entertainment content or item purchases</a:t>
            </a:r>
          </a:p>
          <a:p>
            <a:pPr marL="171450" indent="-171450">
              <a:lnSpc>
                <a:spcPct val="120000"/>
              </a:lnSpc>
              <a:buFont typeface="Arial" panose="020B0604020202020204" pitchFamily="34" charset="0"/>
              <a:buChar char="•"/>
            </a:pPr>
            <a:r>
              <a:rPr lang="en-US" altLang="zh-CN" sz="1200"/>
              <a:t>Enable companies to personalize customer offers and experience</a:t>
            </a:r>
          </a:p>
          <a:p>
            <a:pPr marL="171450" indent="-171450">
              <a:lnSpc>
                <a:spcPct val="120000"/>
              </a:lnSpc>
              <a:buFont typeface="Arial" panose="020B0604020202020204" pitchFamily="34" charset="0"/>
              <a:buChar char="•"/>
            </a:pPr>
            <a:r>
              <a:rPr lang="en-US" sz="1200"/>
              <a:t>Good systems drive competitive advantage by speeding up searches and providing users with most effective recommendations</a:t>
            </a:r>
          </a:p>
          <a:p>
            <a:pPr>
              <a:lnSpc>
                <a:spcPct val="120000"/>
              </a:lnSpc>
            </a:pPr>
            <a:endParaRPr lang="en-US" sz="1400"/>
          </a:p>
          <a:p>
            <a:pPr>
              <a:lnSpc>
                <a:spcPct val="120000"/>
              </a:lnSpc>
            </a:pPr>
            <a:endParaRPr lang="zh-CN" altLang="en-US" sz="1400"/>
          </a:p>
        </p:txBody>
      </p:sp>
      <p:grpSp>
        <p:nvGrpSpPr>
          <p:cNvPr id="77" name="组合 21">
            <a:extLst>
              <a:ext uri="{FF2B5EF4-FFF2-40B4-BE49-F238E27FC236}">
                <a16:creationId xmlns:a16="http://schemas.microsoft.com/office/drawing/2014/main" id="{4224E5D7-B937-4037-ADF4-816257852E48}"/>
              </a:ext>
            </a:extLst>
          </p:cNvPr>
          <p:cNvGrpSpPr/>
          <p:nvPr/>
        </p:nvGrpSpPr>
        <p:grpSpPr>
          <a:xfrm>
            <a:off x="538734" y="3834298"/>
            <a:ext cx="3904943" cy="400110"/>
            <a:chOff x="383458" y="1441994"/>
            <a:chExt cx="3904943" cy="400110"/>
          </a:xfrm>
        </p:grpSpPr>
        <p:sp>
          <p:nvSpPr>
            <p:cNvPr id="78" name="文本框 16">
              <a:extLst>
                <a:ext uri="{FF2B5EF4-FFF2-40B4-BE49-F238E27FC236}">
                  <a16:creationId xmlns:a16="http://schemas.microsoft.com/office/drawing/2014/main" id="{177E2970-0563-4543-ACBF-C8321D057FDA}"/>
                </a:ext>
              </a:extLst>
            </p:cNvPr>
            <p:cNvSpPr txBox="1"/>
            <p:nvPr/>
          </p:nvSpPr>
          <p:spPr>
            <a:xfrm>
              <a:off x="468569" y="1441994"/>
              <a:ext cx="3819832" cy="400110"/>
            </a:xfrm>
            <a:prstGeom prst="rect">
              <a:avLst/>
            </a:prstGeom>
            <a:noFill/>
          </p:spPr>
          <p:txBody>
            <a:bodyPr wrap="square" rtlCol="0">
              <a:spAutoFit/>
            </a:bodyPr>
            <a:lstStyle/>
            <a:p>
              <a:r>
                <a:rPr lang="en-US" altLang="zh-CN" sz="2000" b="1"/>
                <a:t>Business applications</a:t>
              </a:r>
              <a:endParaRPr lang="zh-CN" altLang="en-US" sz="2000" b="1"/>
            </a:p>
          </p:txBody>
        </p:sp>
        <p:cxnSp>
          <p:nvCxnSpPr>
            <p:cNvPr id="79" name="直接连接符 18">
              <a:extLst>
                <a:ext uri="{FF2B5EF4-FFF2-40B4-BE49-F238E27FC236}">
                  <a16:creationId xmlns:a16="http://schemas.microsoft.com/office/drawing/2014/main" id="{4AB8CEF9-C117-4795-93B0-F350F2050558}"/>
                </a:ext>
              </a:extLst>
            </p:cNvPr>
            <p:cNvCxnSpPr/>
            <p:nvPr/>
          </p:nvCxnSpPr>
          <p:spPr>
            <a:xfrm>
              <a:off x="383458" y="1450073"/>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0499DF27-CF02-4040-87D6-1E84296C7DFD}"/>
              </a:ext>
            </a:extLst>
          </p:cNvPr>
          <p:cNvSpPr/>
          <p:nvPr/>
        </p:nvSpPr>
        <p:spPr>
          <a:xfrm>
            <a:off x="424641" y="2788012"/>
            <a:ext cx="5362399" cy="1034322"/>
          </a:xfrm>
          <a:prstGeom prst="rect">
            <a:avLst/>
          </a:prstGeom>
        </p:spPr>
        <p:txBody>
          <a:bodyPr wrap="square">
            <a:spAutoFit/>
          </a:bodyPr>
          <a:lstStyle/>
          <a:p>
            <a:pPr marL="171450" indent="-171450">
              <a:lnSpc>
                <a:spcPct val="120000"/>
              </a:lnSpc>
              <a:buFont typeface="Arial" panose="020B0604020202020204" pitchFamily="34" charset="0"/>
              <a:buChar char="•"/>
            </a:pPr>
            <a:r>
              <a:rPr lang="en-US" altLang="zh-CN" sz="1200"/>
              <a:t>Explicit user ratings after watching a movie or listening to a song, </a:t>
            </a:r>
          </a:p>
          <a:p>
            <a:pPr marL="171450" indent="-171450">
              <a:lnSpc>
                <a:spcPct val="120000"/>
              </a:lnSpc>
              <a:buFont typeface="Arial" panose="020B0604020202020204" pitchFamily="34" charset="0"/>
              <a:buChar char="•"/>
            </a:pPr>
            <a:r>
              <a:rPr lang="en-US" altLang="zh-CN" sz="1200"/>
              <a:t>Implicit search engine queries and purchase histories</a:t>
            </a:r>
          </a:p>
          <a:p>
            <a:pPr marL="171450" indent="-171450">
              <a:lnSpc>
                <a:spcPct val="120000"/>
              </a:lnSpc>
              <a:buFont typeface="Arial" panose="020B0604020202020204" pitchFamily="34" charset="0"/>
              <a:buChar char="•"/>
            </a:pPr>
            <a:r>
              <a:rPr lang="en-US" altLang="zh-CN" sz="1200"/>
              <a:t>Other knowledge about the users/items themselves</a:t>
            </a:r>
            <a:r>
              <a:rPr lang="en-US" altLang="zh-CN" sz="1400"/>
              <a:t>.</a:t>
            </a:r>
          </a:p>
          <a:p>
            <a:pPr>
              <a:lnSpc>
                <a:spcPct val="120000"/>
              </a:lnSpc>
            </a:pPr>
            <a:endParaRPr lang="zh-CN" altLang="en-US" sz="1400"/>
          </a:p>
        </p:txBody>
      </p:sp>
      <p:grpSp>
        <p:nvGrpSpPr>
          <p:cNvPr id="2" name="Group 1">
            <a:extLst>
              <a:ext uri="{FF2B5EF4-FFF2-40B4-BE49-F238E27FC236}">
                <a16:creationId xmlns:a16="http://schemas.microsoft.com/office/drawing/2014/main" id="{D0AACE74-E40E-4640-8241-FACCC76B3AEB}"/>
              </a:ext>
            </a:extLst>
          </p:cNvPr>
          <p:cNvGrpSpPr/>
          <p:nvPr/>
        </p:nvGrpSpPr>
        <p:grpSpPr>
          <a:xfrm>
            <a:off x="5964172" y="1440550"/>
            <a:ext cx="5501946" cy="4308602"/>
            <a:chOff x="6361580" y="1597559"/>
            <a:chExt cx="5501946" cy="4308602"/>
          </a:xfrm>
        </p:grpSpPr>
        <p:grpSp>
          <p:nvGrpSpPr>
            <p:cNvPr id="104" name="Group 103">
              <a:extLst>
                <a:ext uri="{FF2B5EF4-FFF2-40B4-BE49-F238E27FC236}">
                  <a16:creationId xmlns:a16="http://schemas.microsoft.com/office/drawing/2014/main" id="{5F3118A3-EAD6-440A-9120-101A129F6D26}"/>
                </a:ext>
              </a:extLst>
            </p:cNvPr>
            <p:cNvGrpSpPr/>
            <p:nvPr/>
          </p:nvGrpSpPr>
          <p:grpSpPr>
            <a:xfrm>
              <a:off x="6361580" y="1597559"/>
              <a:ext cx="5501946" cy="4308602"/>
              <a:chOff x="6113756" y="1431678"/>
              <a:chExt cx="5501946" cy="4308602"/>
            </a:xfrm>
          </p:grpSpPr>
          <p:pic>
            <p:nvPicPr>
              <p:cNvPr id="29" name="图片 28"/>
              <p:cNvPicPr>
                <a:picLocks noChangeAspect="1"/>
              </p:cNvPicPr>
              <p:nvPr/>
            </p:nvPicPr>
            <p:blipFill>
              <a:blip r:embed="rId4" cstate="email">
                <a:extLst>
                  <a:ext uri="{BEBA8EAE-BF5A-486C-A8C5-ECC9F3942E4B}">
                    <a14:imgProps xmlns:a14="http://schemas.microsoft.com/office/drawing/2010/main">
                      <a14:imgLayer r:embed="rId5">
                        <a14:imgEffect>
                          <a14:colorTemperature colorTemp="72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l="9055" t="2333" r="2862" b="44466"/>
              <a:stretch>
                <a:fillRect/>
              </a:stretch>
            </p:blipFill>
            <p:spPr>
              <a:xfrm>
                <a:off x="6113756" y="1431678"/>
                <a:ext cx="5501946" cy="4308602"/>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a:solidFill>
                <a:schemeClr val="bg1"/>
              </a:solidFill>
              <a:ln w="22225">
                <a:solidFill>
                  <a:schemeClr val="tx1"/>
                </a:solidFill>
              </a:ln>
            </p:spPr>
          </p:pic>
          <p:pic>
            <p:nvPicPr>
              <p:cNvPr id="3" name="Picture 2">
                <a:extLst>
                  <a:ext uri="{FF2B5EF4-FFF2-40B4-BE49-F238E27FC236}">
                    <a16:creationId xmlns:a16="http://schemas.microsoft.com/office/drawing/2014/main" id="{0229EE09-E528-4583-9F2F-62117DF3B9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2288" y="1654585"/>
                <a:ext cx="1089040" cy="1089040"/>
              </a:xfrm>
              <a:prstGeom prst="rect">
                <a:avLst/>
              </a:prstGeom>
            </p:spPr>
          </p:pic>
          <p:pic>
            <p:nvPicPr>
              <p:cNvPr id="31" name="Picture 30">
                <a:extLst>
                  <a:ext uri="{FF2B5EF4-FFF2-40B4-BE49-F238E27FC236}">
                    <a16:creationId xmlns:a16="http://schemas.microsoft.com/office/drawing/2014/main" id="{41BD9A87-9134-4BE7-A316-1733C6E25EB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05654" y="4234692"/>
                <a:ext cx="1089040" cy="1089040"/>
              </a:xfrm>
              <a:prstGeom prst="rect">
                <a:avLst/>
              </a:prstGeom>
            </p:spPr>
          </p:pic>
          <p:pic>
            <p:nvPicPr>
              <p:cNvPr id="18" name="Picture 17">
                <a:extLst>
                  <a:ext uri="{FF2B5EF4-FFF2-40B4-BE49-F238E27FC236}">
                    <a16:creationId xmlns:a16="http://schemas.microsoft.com/office/drawing/2014/main" id="{834B4C8A-CF9F-4B92-95F8-2A2295E5E00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588992" y="1903387"/>
                <a:ext cx="566755" cy="566755"/>
              </a:xfrm>
              <a:prstGeom prst="rect">
                <a:avLst/>
              </a:prstGeom>
            </p:spPr>
          </p:pic>
          <p:pic>
            <p:nvPicPr>
              <p:cNvPr id="30" name="Picture 29">
                <a:extLst>
                  <a:ext uri="{FF2B5EF4-FFF2-40B4-BE49-F238E27FC236}">
                    <a16:creationId xmlns:a16="http://schemas.microsoft.com/office/drawing/2014/main" id="{3173F718-D7BD-4B01-A4CA-A400ECFA6C39}"/>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3410" y="2746963"/>
                <a:ext cx="1089040" cy="1089040"/>
              </a:xfrm>
              <a:prstGeom prst="rect">
                <a:avLst/>
              </a:prstGeom>
            </p:spPr>
          </p:pic>
          <p:pic>
            <p:nvPicPr>
              <p:cNvPr id="11" name="Picture 10">
                <a:extLst>
                  <a:ext uri="{FF2B5EF4-FFF2-40B4-BE49-F238E27FC236}">
                    <a16:creationId xmlns:a16="http://schemas.microsoft.com/office/drawing/2014/main" id="{EF428564-2925-45D2-ACD8-5B039B36795C}"/>
                  </a:ext>
                </a:extLst>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664003" y="3094828"/>
                <a:ext cx="402967" cy="402967"/>
              </a:xfrm>
              <a:prstGeom prst="rect">
                <a:avLst/>
              </a:prstGeom>
            </p:spPr>
          </p:pic>
          <p:pic>
            <p:nvPicPr>
              <p:cNvPr id="15" name="Picture 14">
                <a:extLst>
                  <a:ext uri="{FF2B5EF4-FFF2-40B4-BE49-F238E27FC236}">
                    <a16:creationId xmlns:a16="http://schemas.microsoft.com/office/drawing/2014/main" id="{F8657554-D475-4DB1-BAE9-0B96B6C57C52}"/>
                  </a:ext>
                </a:extLst>
              </p:cNvPr>
              <p:cNvPicPr>
                <a:picLocks noChangeAspect="1"/>
              </p:cNvPicPr>
              <p:nvPr/>
            </p:nvPicPr>
            <p:blipFill>
              <a:blip r:embed="rId10">
                <a:lum bright="70000" contrast="-70000"/>
                <a:alphaModFix/>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8517968" y="4458313"/>
                <a:ext cx="657141" cy="657141"/>
              </a:xfrm>
              <a:prstGeom prst="rect">
                <a:avLst/>
              </a:prstGeom>
            </p:spPr>
          </p:pic>
          <p:pic>
            <p:nvPicPr>
              <p:cNvPr id="21" name="Picture 20">
                <a:extLst>
                  <a:ext uri="{FF2B5EF4-FFF2-40B4-BE49-F238E27FC236}">
                    <a16:creationId xmlns:a16="http://schemas.microsoft.com/office/drawing/2014/main" id="{7EABEE58-6B8B-4A27-89D2-C2E8F4851D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5804" y="2989971"/>
                <a:ext cx="766752" cy="766752"/>
              </a:xfrm>
              <a:prstGeom prst="rect">
                <a:avLst/>
              </a:prstGeom>
            </p:spPr>
          </p:pic>
          <p:cxnSp>
            <p:nvCxnSpPr>
              <p:cNvPr id="37" name="Straight Arrow Connector 36">
                <a:extLst>
                  <a:ext uri="{FF2B5EF4-FFF2-40B4-BE49-F238E27FC236}">
                    <a16:creationId xmlns:a16="http://schemas.microsoft.com/office/drawing/2014/main" id="{C5BE0206-503B-4C6B-9C85-DC7145E04EC5}"/>
                  </a:ext>
                </a:extLst>
              </p:cNvPr>
              <p:cNvCxnSpPr>
                <a:cxnSpLocks/>
                <a:stCxn id="21" idx="3"/>
                <a:endCxn id="3" idx="1"/>
              </p:cNvCxnSpPr>
              <p:nvPr/>
            </p:nvCxnSpPr>
            <p:spPr>
              <a:xfrm flipV="1">
                <a:off x="7162556" y="2199105"/>
                <a:ext cx="1169732" cy="117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6C1D1B-07B9-48F4-B4A7-2BAFCAB4618A}"/>
                  </a:ext>
                </a:extLst>
              </p:cNvPr>
              <p:cNvCxnSpPr>
                <a:cxnSpLocks/>
                <a:stCxn id="21" idx="3"/>
                <a:endCxn id="30" idx="1"/>
              </p:cNvCxnSpPr>
              <p:nvPr/>
            </p:nvCxnSpPr>
            <p:spPr>
              <a:xfrm flipV="1">
                <a:off x="7162556" y="3291483"/>
                <a:ext cx="1160854" cy="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E270C8A-8F98-4F05-9DCF-49170CFAEFB4}"/>
                  </a:ext>
                </a:extLst>
              </p:cNvPr>
              <p:cNvCxnSpPr>
                <a:cxnSpLocks/>
                <a:stCxn id="21" idx="3"/>
                <a:endCxn id="31" idx="1"/>
              </p:cNvCxnSpPr>
              <p:nvPr/>
            </p:nvCxnSpPr>
            <p:spPr>
              <a:xfrm>
                <a:off x="7162556" y="3373347"/>
                <a:ext cx="1143098" cy="140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4A8F670-9F90-4CCA-BFB8-F2E1D2D0EB07}"/>
                  </a:ext>
                </a:extLst>
              </p:cNvPr>
              <p:cNvCxnSpPr>
                <a:cxnSpLocks/>
                <a:endCxn id="3" idx="3"/>
              </p:cNvCxnSpPr>
              <p:nvPr/>
            </p:nvCxnSpPr>
            <p:spPr>
              <a:xfrm flipH="1" flipV="1">
                <a:off x="9421328" y="2199105"/>
                <a:ext cx="1151976" cy="118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0D1105-8C9E-47CC-9AB9-9F4B5B55EC70}"/>
                  </a:ext>
                </a:extLst>
              </p:cNvPr>
              <p:cNvCxnSpPr>
                <a:cxnSpLocks/>
                <a:endCxn id="30" idx="3"/>
              </p:cNvCxnSpPr>
              <p:nvPr/>
            </p:nvCxnSpPr>
            <p:spPr>
              <a:xfrm flipH="1" flipV="1">
                <a:off x="9412450" y="3291483"/>
                <a:ext cx="1160854" cy="9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028CFB6-5756-4E6D-845E-1158D74F0C5D}"/>
                  </a:ext>
                </a:extLst>
              </p:cNvPr>
              <p:cNvCxnSpPr>
                <a:cxnSpLocks/>
                <a:stCxn id="31" idx="3"/>
              </p:cNvCxnSpPr>
              <p:nvPr/>
            </p:nvCxnSpPr>
            <p:spPr>
              <a:xfrm flipV="1">
                <a:off x="9394694" y="3382225"/>
                <a:ext cx="1178610" cy="1396987"/>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727FB21-8CF0-444E-9BD6-FE71B1637E8F}"/>
                  </a:ext>
                </a:extLst>
              </p:cNvPr>
              <p:cNvSpPr txBox="1"/>
              <p:nvPr/>
            </p:nvSpPr>
            <p:spPr>
              <a:xfrm>
                <a:off x="7981025" y="1533796"/>
                <a:ext cx="2015231" cy="276999"/>
              </a:xfrm>
              <a:prstGeom prst="rect">
                <a:avLst/>
              </a:prstGeom>
              <a:noFill/>
            </p:spPr>
            <p:txBody>
              <a:bodyPr wrap="square" rtlCol="0">
                <a:spAutoFit/>
              </a:bodyPr>
              <a:lstStyle/>
              <a:p>
                <a:r>
                  <a:rPr lang="en-US" sz="1200"/>
                  <a:t>V</a:t>
                </a:r>
                <a:r>
                  <a:rPr lang="en-US" altLang="zh-CN" sz="1200"/>
                  <a:t>iewed by both users</a:t>
                </a:r>
                <a:endParaRPr lang="en-US" sz="1200"/>
              </a:p>
            </p:txBody>
          </p:sp>
          <p:sp>
            <p:nvSpPr>
              <p:cNvPr id="51" name="TextBox 50">
                <a:extLst>
                  <a:ext uri="{FF2B5EF4-FFF2-40B4-BE49-F238E27FC236}">
                    <a16:creationId xmlns:a16="http://schemas.microsoft.com/office/drawing/2014/main" id="{203F2223-3E4B-45B9-BF5F-C90AA0B38E7A}"/>
                  </a:ext>
                </a:extLst>
              </p:cNvPr>
              <p:cNvSpPr txBox="1"/>
              <p:nvPr/>
            </p:nvSpPr>
            <p:spPr>
              <a:xfrm>
                <a:off x="6219827" y="3722682"/>
                <a:ext cx="1207363" cy="276999"/>
              </a:xfrm>
              <a:prstGeom prst="rect">
                <a:avLst/>
              </a:prstGeom>
              <a:noFill/>
            </p:spPr>
            <p:txBody>
              <a:bodyPr wrap="square" rtlCol="0">
                <a:spAutoFit/>
              </a:bodyPr>
              <a:lstStyle/>
              <a:p>
                <a:r>
                  <a:rPr lang="en-US" sz="1200"/>
                  <a:t>Similar user 1</a:t>
                </a:r>
              </a:p>
            </p:txBody>
          </p:sp>
          <p:sp>
            <p:nvSpPr>
              <p:cNvPr id="52" name="TextBox 51">
                <a:extLst>
                  <a:ext uri="{FF2B5EF4-FFF2-40B4-BE49-F238E27FC236}">
                    <a16:creationId xmlns:a16="http://schemas.microsoft.com/office/drawing/2014/main" id="{A6D1CAE5-AF4C-4832-BE6A-6A3DECEC9995}"/>
                  </a:ext>
                </a:extLst>
              </p:cNvPr>
              <p:cNvSpPr txBox="1"/>
              <p:nvPr/>
            </p:nvSpPr>
            <p:spPr>
              <a:xfrm>
                <a:off x="10391876" y="3713804"/>
                <a:ext cx="1207363" cy="276999"/>
              </a:xfrm>
              <a:prstGeom prst="rect">
                <a:avLst/>
              </a:prstGeom>
              <a:noFill/>
            </p:spPr>
            <p:txBody>
              <a:bodyPr wrap="square" rtlCol="0">
                <a:spAutoFit/>
              </a:bodyPr>
              <a:lstStyle/>
              <a:p>
                <a:r>
                  <a:rPr lang="en-US" sz="1200"/>
                  <a:t>Similar user 2</a:t>
                </a:r>
              </a:p>
            </p:txBody>
          </p:sp>
          <p:sp>
            <p:nvSpPr>
              <p:cNvPr id="53" name="TextBox 52">
                <a:extLst>
                  <a:ext uri="{FF2B5EF4-FFF2-40B4-BE49-F238E27FC236}">
                    <a16:creationId xmlns:a16="http://schemas.microsoft.com/office/drawing/2014/main" id="{CA4D1B98-6A5D-40F9-AE5F-C85EBC939BF7}"/>
                  </a:ext>
                </a:extLst>
              </p:cNvPr>
              <p:cNvSpPr txBox="1"/>
              <p:nvPr/>
            </p:nvSpPr>
            <p:spPr>
              <a:xfrm>
                <a:off x="7675459" y="5219147"/>
                <a:ext cx="2393820" cy="461665"/>
              </a:xfrm>
              <a:prstGeom prst="rect">
                <a:avLst/>
              </a:prstGeom>
              <a:noFill/>
            </p:spPr>
            <p:txBody>
              <a:bodyPr wrap="square" rtlCol="0">
                <a:spAutoFit/>
              </a:bodyPr>
              <a:lstStyle/>
              <a:p>
                <a:r>
                  <a:rPr lang="en-US" sz="1200"/>
                  <a:t>V</a:t>
                </a:r>
                <a:r>
                  <a:rPr lang="en-US" altLang="zh-CN" sz="1200"/>
                  <a:t>iewed and highly rated by her, Recommend to him!</a:t>
                </a:r>
                <a:endParaRPr lang="en-US" sz="1200"/>
              </a:p>
            </p:txBody>
          </p:sp>
        </p:grpSp>
        <p:sp>
          <p:nvSpPr>
            <p:cNvPr id="105" name="TextBox 104">
              <a:extLst>
                <a:ext uri="{FF2B5EF4-FFF2-40B4-BE49-F238E27FC236}">
                  <a16:creationId xmlns:a16="http://schemas.microsoft.com/office/drawing/2014/main" id="{070D6AA3-C69E-4DD8-95F9-2C6B48F2537F}"/>
                </a:ext>
              </a:extLst>
            </p:cNvPr>
            <p:cNvSpPr txBox="1"/>
            <p:nvPr/>
          </p:nvSpPr>
          <p:spPr>
            <a:xfrm>
              <a:off x="7830106" y="2685849"/>
              <a:ext cx="257452" cy="261610"/>
            </a:xfrm>
            <a:prstGeom prst="rect">
              <a:avLst/>
            </a:prstGeom>
            <a:noFill/>
          </p:spPr>
          <p:txBody>
            <a:bodyPr wrap="square" rtlCol="0">
              <a:spAutoFit/>
            </a:bodyPr>
            <a:lstStyle/>
            <a:p>
              <a:r>
                <a:rPr lang="en-US" sz="1100">
                  <a:solidFill>
                    <a:srgbClr val="475F77"/>
                  </a:solidFill>
                </a:rPr>
                <a:t>5</a:t>
              </a:r>
            </a:p>
          </p:txBody>
        </p:sp>
        <p:sp>
          <p:nvSpPr>
            <p:cNvPr id="106" name="TextBox 105">
              <a:extLst>
                <a:ext uri="{FF2B5EF4-FFF2-40B4-BE49-F238E27FC236}">
                  <a16:creationId xmlns:a16="http://schemas.microsoft.com/office/drawing/2014/main" id="{A20FD4F6-D409-459C-9750-F9496E1A89F0}"/>
                </a:ext>
              </a:extLst>
            </p:cNvPr>
            <p:cNvSpPr txBox="1"/>
            <p:nvPr/>
          </p:nvSpPr>
          <p:spPr>
            <a:xfrm>
              <a:off x="10148943" y="2687611"/>
              <a:ext cx="257452" cy="261610"/>
            </a:xfrm>
            <a:prstGeom prst="rect">
              <a:avLst/>
            </a:prstGeom>
            <a:noFill/>
          </p:spPr>
          <p:txBody>
            <a:bodyPr wrap="square" rtlCol="0">
              <a:spAutoFit/>
            </a:bodyPr>
            <a:lstStyle/>
            <a:p>
              <a:r>
                <a:rPr lang="en-US" sz="1100">
                  <a:solidFill>
                    <a:srgbClr val="475F77"/>
                  </a:solidFill>
                </a:rPr>
                <a:t>5</a:t>
              </a:r>
            </a:p>
          </p:txBody>
        </p:sp>
        <p:sp>
          <p:nvSpPr>
            <p:cNvPr id="107" name="TextBox 106">
              <a:extLst>
                <a:ext uri="{FF2B5EF4-FFF2-40B4-BE49-F238E27FC236}">
                  <a16:creationId xmlns:a16="http://schemas.microsoft.com/office/drawing/2014/main" id="{30A3A83D-003E-466E-9C69-D2B99D068606}"/>
                </a:ext>
              </a:extLst>
            </p:cNvPr>
            <p:cNvSpPr txBox="1"/>
            <p:nvPr/>
          </p:nvSpPr>
          <p:spPr>
            <a:xfrm>
              <a:off x="7750167" y="4262073"/>
              <a:ext cx="257452" cy="261610"/>
            </a:xfrm>
            <a:prstGeom prst="rect">
              <a:avLst/>
            </a:prstGeom>
            <a:noFill/>
          </p:spPr>
          <p:txBody>
            <a:bodyPr wrap="square" rtlCol="0">
              <a:spAutoFit/>
            </a:bodyPr>
            <a:lstStyle/>
            <a:p>
              <a:r>
                <a:rPr lang="en-US" sz="1100">
                  <a:solidFill>
                    <a:srgbClr val="475F77"/>
                  </a:solidFill>
                </a:rPr>
                <a:t>5</a:t>
              </a:r>
            </a:p>
          </p:txBody>
        </p:sp>
        <p:sp>
          <p:nvSpPr>
            <p:cNvPr id="108" name="TextBox 107">
              <a:extLst>
                <a:ext uri="{FF2B5EF4-FFF2-40B4-BE49-F238E27FC236}">
                  <a16:creationId xmlns:a16="http://schemas.microsoft.com/office/drawing/2014/main" id="{F99DF2B4-1553-4D10-9050-F52A11DBC7FC}"/>
                </a:ext>
              </a:extLst>
            </p:cNvPr>
            <p:cNvSpPr txBox="1"/>
            <p:nvPr/>
          </p:nvSpPr>
          <p:spPr>
            <a:xfrm>
              <a:off x="7910802" y="3265467"/>
              <a:ext cx="257452" cy="261610"/>
            </a:xfrm>
            <a:prstGeom prst="rect">
              <a:avLst/>
            </a:prstGeom>
            <a:noFill/>
          </p:spPr>
          <p:txBody>
            <a:bodyPr wrap="square" rtlCol="0">
              <a:spAutoFit/>
            </a:bodyPr>
            <a:lstStyle/>
            <a:p>
              <a:r>
                <a:rPr lang="en-US" sz="1100">
                  <a:solidFill>
                    <a:srgbClr val="475F77"/>
                  </a:solidFill>
                </a:rPr>
                <a:t>4</a:t>
              </a:r>
            </a:p>
          </p:txBody>
        </p:sp>
        <p:sp>
          <p:nvSpPr>
            <p:cNvPr id="109" name="TextBox 108">
              <a:extLst>
                <a:ext uri="{FF2B5EF4-FFF2-40B4-BE49-F238E27FC236}">
                  <a16:creationId xmlns:a16="http://schemas.microsoft.com/office/drawing/2014/main" id="{63004F6B-C161-44C1-BAC9-058D6273DC28}"/>
                </a:ext>
              </a:extLst>
            </p:cNvPr>
            <p:cNvSpPr txBox="1"/>
            <p:nvPr/>
          </p:nvSpPr>
          <p:spPr>
            <a:xfrm>
              <a:off x="10069736" y="3245445"/>
              <a:ext cx="257452" cy="261610"/>
            </a:xfrm>
            <a:prstGeom prst="rect">
              <a:avLst/>
            </a:prstGeom>
            <a:noFill/>
          </p:spPr>
          <p:txBody>
            <a:bodyPr wrap="square" rtlCol="0">
              <a:spAutoFit/>
            </a:bodyPr>
            <a:lstStyle/>
            <a:p>
              <a:r>
                <a:rPr lang="en-US" sz="1100">
                  <a:solidFill>
                    <a:srgbClr val="475F77"/>
                  </a:solidFill>
                </a:rPr>
                <a:t>5</a:t>
              </a:r>
            </a:p>
          </p:txBody>
        </p:sp>
        <p:pic>
          <p:nvPicPr>
            <p:cNvPr id="44" name="Picture 43">
              <a:extLst>
                <a:ext uri="{FF2B5EF4-FFF2-40B4-BE49-F238E27FC236}">
                  <a16:creationId xmlns:a16="http://schemas.microsoft.com/office/drawing/2014/main" id="{303FAEC9-778F-480D-BBB4-BDD72B006A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13178" y="3152173"/>
              <a:ext cx="749809" cy="749808"/>
            </a:xfrm>
            <a:prstGeom prst="rect">
              <a:avLst/>
            </a:prstGeom>
          </p:spPr>
        </p:pic>
      </p:grpSp>
    </p:spTree>
    <p:extLst>
      <p:ext uri="{BB962C8B-B14F-4D97-AF65-F5344CB8AC3E}">
        <p14:creationId xmlns:p14="http://schemas.microsoft.com/office/powerpoint/2010/main" val="203922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4</a:t>
            </a:fld>
            <a:endParaRPr lang="zh-CN" altLang="en-US" sz="1800">
              <a:solidFill>
                <a:schemeClr val="bg1"/>
              </a:solidFill>
              <a:latin typeface="Roboto" pitchFamily="2" charset="0"/>
            </a:endParaRPr>
          </a:p>
        </p:txBody>
      </p:sp>
      <p:sp>
        <p:nvSpPr>
          <p:cNvPr id="13" name="文本框 12"/>
          <p:cNvSpPr txBox="1"/>
          <p:nvPr/>
        </p:nvSpPr>
        <p:spPr>
          <a:xfrm>
            <a:off x="392062" y="394110"/>
            <a:ext cx="10172650" cy="954107"/>
          </a:xfrm>
          <a:prstGeom prst="rect">
            <a:avLst/>
          </a:prstGeom>
          <a:noFill/>
        </p:spPr>
        <p:txBody>
          <a:bodyPr wrap="square" rtlCol="0">
            <a:spAutoFit/>
          </a:bodyPr>
          <a:lstStyle/>
          <a:p>
            <a:r>
              <a:rPr lang="en-US" altLang="zh-CN" sz="2800">
                <a:latin typeface="Roboto" pitchFamily="2" charset="0"/>
                <a:ea typeface="Roboto" pitchFamily="2" charset="0"/>
              </a:rPr>
              <a:t>Recommender systems can be used with both network-based and content-based techniques</a:t>
            </a:r>
          </a:p>
        </p:txBody>
      </p:sp>
      <p:graphicFrame>
        <p:nvGraphicFramePr>
          <p:cNvPr id="3" name="Table 2">
            <a:extLst>
              <a:ext uri="{FF2B5EF4-FFF2-40B4-BE49-F238E27FC236}">
                <a16:creationId xmlns:a16="http://schemas.microsoft.com/office/drawing/2014/main" id="{7B9BE649-B92B-469E-BC4E-197EB31A1582}"/>
              </a:ext>
            </a:extLst>
          </p:cNvPr>
          <p:cNvGraphicFramePr>
            <a:graphicFrameLocks noGrp="1"/>
          </p:cNvGraphicFramePr>
          <p:nvPr>
            <p:extLst>
              <p:ext uri="{D42A27DB-BD31-4B8C-83A1-F6EECF244321}">
                <p14:modId xmlns:p14="http://schemas.microsoft.com/office/powerpoint/2010/main" val="441406114"/>
              </p:ext>
            </p:extLst>
          </p:nvPr>
        </p:nvGraphicFramePr>
        <p:xfrm>
          <a:off x="878887" y="2015147"/>
          <a:ext cx="3915056" cy="1548200"/>
        </p:xfrm>
        <a:graphic>
          <a:graphicData uri="http://schemas.openxmlformats.org/drawingml/2006/table">
            <a:tbl>
              <a:tblPr firstRow="1" bandRow="1">
                <a:tableStyleId>{5940675A-B579-460E-94D1-54222C63F5DA}</a:tableStyleId>
              </a:tblPr>
              <a:tblGrid>
                <a:gridCol w="978764">
                  <a:extLst>
                    <a:ext uri="{9D8B030D-6E8A-4147-A177-3AD203B41FA5}">
                      <a16:colId xmlns:a16="http://schemas.microsoft.com/office/drawing/2014/main" val="460734425"/>
                    </a:ext>
                  </a:extLst>
                </a:gridCol>
                <a:gridCol w="978764">
                  <a:extLst>
                    <a:ext uri="{9D8B030D-6E8A-4147-A177-3AD203B41FA5}">
                      <a16:colId xmlns:a16="http://schemas.microsoft.com/office/drawing/2014/main" val="275528070"/>
                    </a:ext>
                  </a:extLst>
                </a:gridCol>
                <a:gridCol w="978764">
                  <a:extLst>
                    <a:ext uri="{9D8B030D-6E8A-4147-A177-3AD203B41FA5}">
                      <a16:colId xmlns:a16="http://schemas.microsoft.com/office/drawing/2014/main" val="1008497489"/>
                    </a:ext>
                  </a:extLst>
                </a:gridCol>
                <a:gridCol w="978764">
                  <a:extLst>
                    <a:ext uri="{9D8B030D-6E8A-4147-A177-3AD203B41FA5}">
                      <a16:colId xmlns:a16="http://schemas.microsoft.com/office/drawing/2014/main" val="3091961036"/>
                    </a:ext>
                  </a:extLst>
                </a:gridCol>
              </a:tblGrid>
              <a:tr h="309640">
                <a:tc>
                  <a:txBody>
                    <a:bodyPr/>
                    <a:lstStyle/>
                    <a:p>
                      <a:pPr algn="ctr"/>
                      <a:endParaRPr lang="en-US" sz="1400" b="0"/>
                    </a:p>
                  </a:txBody>
                  <a:tcPr/>
                </a:tc>
                <a:tc>
                  <a:txBody>
                    <a:bodyPr/>
                    <a:lstStyle/>
                    <a:p>
                      <a:pPr algn="ctr"/>
                      <a:r>
                        <a:rPr lang="en-US" sz="1400"/>
                        <a:t>Jimmy</a:t>
                      </a:r>
                      <a:endParaRPr lang="en-US" sz="1400" b="0"/>
                    </a:p>
                  </a:txBody>
                  <a:tcPr/>
                </a:tc>
                <a:tc>
                  <a:txBody>
                    <a:bodyPr/>
                    <a:lstStyle/>
                    <a:p>
                      <a:pPr algn="ctr"/>
                      <a:r>
                        <a:rPr lang="en-US" sz="1400"/>
                        <a:t>Lucy</a:t>
                      </a:r>
                      <a:endParaRPr lang="en-US" sz="1400" b="0"/>
                    </a:p>
                  </a:txBody>
                  <a:tcPr/>
                </a:tc>
                <a:tc>
                  <a:txBody>
                    <a:bodyPr/>
                    <a:lstStyle/>
                    <a:p>
                      <a:pPr algn="ctr"/>
                      <a:r>
                        <a:rPr lang="en-US" sz="1400"/>
                        <a:t>Windy</a:t>
                      </a:r>
                      <a:endParaRPr lang="en-US" sz="1400" b="0"/>
                    </a:p>
                  </a:txBody>
                  <a:tcPr/>
                </a:tc>
                <a:extLst>
                  <a:ext uri="{0D108BD9-81ED-4DB2-BD59-A6C34878D82A}">
                    <a16:rowId xmlns:a16="http://schemas.microsoft.com/office/drawing/2014/main" val="662148866"/>
                  </a:ext>
                </a:extLst>
              </a:tr>
              <a:tr h="309640">
                <a:tc>
                  <a:txBody>
                    <a:bodyPr/>
                    <a:lstStyle/>
                    <a:p>
                      <a:pPr algn="ctr"/>
                      <a:r>
                        <a:rPr lang="en-US" sz="1400" i="1"/>
                        <a:t>Avatar</a:t>
                      </a:r>
                      <a:endParaRPr lang="en-US" sz="1400" b="0" i="1"/>
                    </a:p>
                  </a:txBody>
                  <a:tcPr/>
                </a:tc>
                <a:tc>
                  <a:txBody>
                    <a:bodyPr/>
                    <a:lstStyle/>
                    <a:p>
                      <a:pPr algn="ctr"/>
                      <a:r>
                        <a:rPr lang="en-US" sz="1400"/>
                        <a:t>5</a:t>
                      </a:r>
                      <a:endParaRPr lang="en-US" sz="1400" b="0"/>
                    </a:p>
                  </a:txBody>
                  <a:tcPr/>
                </a:tc>
                <a:tc>
                  <a:txBody>
                    <a:bodyPr/>
                    <a:lstStyle/>
                    <a:p>
                      <a:pPr algn="ctr"/>
                      <a:r>
                        <a:rPr lang="en-US" sz="1400"/>
                        <a:t>4</a:t>
                      </a:r>
                      <a:endParaRPr lang="en-US" sz="1400" b="0"/>
                    </a:p>
                  </a:txBody>
                  <a:tcPr/>
                </a:tc>
                <a:tc>
                  <a:txBody>
                    <a:bodyPr/>
                    <a:lstStyle/>
                    <a:p>
                      <a:pPr algn="ctr"/>
                      <a:r>
                        <a:rPr lang="en-US" sz="1400" b="0"/>
                        <a:t>4</a:t>
                      </a:r>
                    </a:p>
                  </a:txBody>
                  <a:tcPr/>
                </a:tc>
                <a:extLst>
                  <a:ext uri="{0D108BD9-81ED-4DB2-BD59-A6C34878D82A}">
                    <a16:rowId xmlns:a16="http://schemas.microsoft.com/office/drawing/2014/main" val="980097245"/>
                  </a:ext>
                </a:extLst>
              </a:tr>
              <a:tr h="309640">
                <a:tc>
                  <a:txBody>
                    <a:bodyPr/>
                    <a:lstStyle/>
                    <a:p>
                      <a:pPr algn="ctr"/>
                      <a:r>
                        <a:rPr lang="en-US" sz="1400" i="1"/>
                        <a:t>Coco</a:t>
                      </a:r>
                      <a:endParaRPr lang="en-US" sz="1400" b="0" i="1"/>
                    </a:p>
                  </a:txBody>
                  <a:tcPr/>
                </a:tc>
                <a:tc>
                  <a:txBody>
                    <a:bodyPr/>
                    <a:lstStyle/>
                    <a:p>
                      <a:pPr algn="ctr"/>
                      <a:r>
                        <a:rPr lang="en-US" sz="1400"/>
                        <a:t>4</a:t>
                      </a:r>
                      <a:endParaRPr lang="en-US" sz="1400" b="0"/>
                    </a:p>
                  </a:txBody>
                  <a:tcPr/>
                </a:tc>
                <a:tc>
                  <a:txBody>
                    <a:bodyPr/>
                    <a:lstStyle/>
                    <a:p>
                      <a:pPr algn="ctr"/>
                      <a:r>
                        <a:rPr lang="en-US" sz="1400" b="1"/>
                        <a:t>?</a:t>
                      </a:r>
                    </a:p>
                  </a:txBody>
                  <a:tcPr>
                    <a:solidFill>
                      <a:schemeClr val="accent2">
                        <a:lumMod val="20000"/>
                        <a:lumOff val="80000"/>
                      </a:schemeClr>
                    </a:solidFill>
                  </a:tcPr>
                </a:tc>
                <a:tc>
                  <a:txBody>
                    <a:bodyPr/>
                    <a:lstStyle/>
                    <a:p>
                      <a:pPr algn="ctr"/>
                      <a:r>
                        <a:rPr lang="en-US" sz="1400" b="0"/>
                        <a:t>3</a:t>
                      </a:r>
                    </a:p>
                  </a:txBody>
                  <a:tcPr/>
                </a:tc>
                <a:extLst>
                  <a:ext uri="{0D108BD9-81ED-4DB2-BD59-A6C34878D82A}">
                    <a16:rowId xmlns:a16="http://schemas.microsoft.com/office/drawing/2014/main" val="2922983642"/>
                  </a:ext>
                </a:extLst>
              </a:tr>
              <a:tr h="309640">
                <a:tc>
                  <a:txBody>
                    <a:bodyPr/>
                    <a:lstStyle/>
                    <a:p>
                      <a:pPr algn="ctr"/>
                      <a:r>
                        <a:rPr lang="en-US" sz="1400" i="1"/>
                        <a:t>Star Wars</a:t>
                      </a:r>
                      <a:endParaRPr lang="en-US" sz="1400" b="0" i="1"/>
                    </a:p>
                  </a:txBody>
                  <a:tcPr/>
                </a:tc>
                <a:tc>
                  <a:txBody>
                    <a:bodyPr/>
                    <a:lstStyle/>
                    <a:p>
                      <a:pPr algn="ctr"/>
                      <a:r>
                        <a:rPr lang="en-US" sz="1400" b="0"/>
                        <a:t>3</a:t>
                      </a:r>
                    </a:p>
                  </a:txBody>
                  <a:tcPr/>
                </a:tc>
                <a:tc>
                  <a:txBody>
                    <a:bodyPr/>
                    <a:lstStyle/>
                    <a:p>
                      <a:pPr algn="ctr"/>
                      <a:r>
                        <a:rPr lang="en-US" sz="1400" b="0"/>
                        <a:t>3</a:t>
                      </a:r>
                    </a:p>
                  </a:txBody>
                  <a:tcPr/>
                </a:tc>
                <a:tc>
                  <a:txBody>
                    <a:bodyPr/>
                    <a:lstStyle/>
                    <a:p>
                      <a:pPr algn="ctr"/>
                      <a:r>
                        <a:rPr lang="en-US" sz="1400" b="1"/>
                        <a:t>?</a:t>
                      </a:r>
                    </a:p>
                  </a:txBody>
                  <a:tcPr>
                    <a:solidFill>
                      <a:schemeClr val="accent2">
                        <a:lumMod val="20000"/>
                        <a:lumOff val="80000"/>
                      </a:schemeClr>
                    </a:solidFill>
                  </a:tcPr>
                </a:tc>
                <a:extLst>
                  <a:ext uri="{0D108BD9-81ED-4DB2-BD59-A6C34878D82A}">
                    <a16:rowId xmlns:a16="http://schemas.microsoft.com/office/drawing/2014/main" val="3068886448"/>
                  </a:ext>
                </a:extLst>
              </a:tr>
              <a:tr h="309640">
                <a:tc>
                  <a:txBody>
                    <a:bodyPr/>
                    <a:lstStyle/>
                    <a:p>
                      <a:pPr algn="ctr"/>
                      <a:r>
                        <a:rPr lang="en-US" sz="1400" i="1"/>
                        <a:t>Se7en</a:t>
                      </a:r>
                      <a:endParaRPr lang="en-US" sz="1400" b="0" i="1"/>
                    </a:p>
                  </a:txBody>
                  <a:tcPr/>
                </a:tc>
                <a:tc>
                  <a:txBody>
                    <a:bodyPr/>
                    <a:lstStyle/>
                    <a:p>
                      <a:pPr algn="ctr"/>
                      <a:r>
                        <a:rPr lang="en-US" sz="1400" b="0"/>
                        <a:t>2</a:t>
                      </a:r>
                    </a:p>
                  </a:txBody>
                  <a:tcPr/>
                </a:tc>
                <a:tc>
                  <a:txBody>
                    <a:bodyPr/>
                    <a:lstStyle/>
                    <a:p>
                      <a:pPr algn="ctr"/>
                      <a:r>
                        <a:rPr lang="en-US" sz="1400" b="0"/>
                        <a:t>3</a:t>
                      </a:r>
                    </a:p>
                  </a:txBody>
                  <a:tcPr/>
                </a:tc>
                <a:tc>
                  <a:txBody>
                    <a:bodyPr/>
                    <a:lstStyle/>
                    <a:p>
                      <a:pPr algn="ctr"/>
                      <a:r>
                        <a:rPr lang="en-US" sz="1400" b="0"/>
                        <a:t>5</a:t>
                      </a:r>
                    </a:p>
                  </a:txBody>
                  <a:tcPr/>
                </a:tc>
                <a:extLst>
                  <a:ext uri="{0D108BD9-81ED-4DB2-BD59-A6C34878D82A}">
                    <a16:rowId xmlns:a16="http://schemas.microsoft.com/office/drawing/2014/main" val="4076343112"/>
                  </a:ext>
                </a:extLst>
              </a:tr>
            </a:tbl>
          </a:graphicData>
        </a:graphic>
      </p:graphicFrame>
      <p:sp>
        <p:nvSpPr>
          <p:cNvPr id="7" name="Rectangle 6">
            <a:extLst>
              <a:ext uri="{FF2B5EF4-FFF2-40B4-BE49-F238E27FC236}">
                <a16:creationId xmlns:a16="http://schemas.microsoft.com/office/drawing/2014/main" id="{7DE15A37-F603-456E-9CAC-CCBAAD664BD3}"/>
              </a:ext>
            </a:extLst>
          </p:cNvPr>
          <p:cNvSpPr/>
          <p:nvPr/>
        </p:nvSpPr>
        <p:spPr>
          <a:xfrm>
            <a:off x="6086474" y="3889367"/>
            <a:ext cx="4855689" cy="1600438"/>
          </a:xfrm>
          <a:prstGeom prst="rect">
            <a:avLst/>
          </a:prstGeom>
        </p:spPr>
        <p:txBody>
          <a:bodyPr wrap="square">
            <a:spAutoFit/>
          </a:bodyPr>
          <a:lstStyle/>
          <a:p>
            <a:pPr marL="171450" indent="-171450">
              <a:buFont typeface="Arial" panose="020B0604020202020204" pitchFamily="34" charset="0"/>
              <a:buChar char="•"/>
            </a:pPr>
            <a:r>
              <a:rPr lang="en-US" altLang="zh-CN" sz="1400"/>
              <a:t>uses product and user features to produce recommendations</a:t>
            </a:r>
          </a:p>
          <a:p>
            <a:pPr marL="171450" indent="-171450">
              <a:buFont typeface="Arial" panose="020B0604020202020204" pitchFamily="34" charset="0"/>
              <a:buChar char="•"/>
            </a:pPr>
            <a:r>
              <a:rPr lang="en-US" altLang="zh-CN" sz="1400"/>
              <a:t>is based on the assumption that similar attributes of items can be used to predict positive interactions</a:t>
            </a:r>
          </a:p>
          <a:p>
            <a:pPr marL="171450" indent="-171450">
              <a:buFont typeface="Arial" panose="020B0604020202020204" pitchFamily="34" charset="0"/>
              <a:buChar char="•"/>
            </a:pPr>
            <a:r>
              <a:rPr lang="en-US" altLang="zh-CN" sz="1400"/>
              <a:t>one concern with these is the possibility of excessive specialization, where a user only receives recommendations based on what they already like</a:t>
            </a:r>
            <a:endParaRPr lang="en-US" altLang="zh-CN" sz="1600"/>
          </a:p>
        </p:txBody>
      </p:sp>
      <p:sp>
        <p:nvSpPr>
          <p:cNvPr id="120" name="Rectangle 119">
            <a:extLst>
              <a:ext uri="{FF2B5EF4-FFF2-40B4-BE49-F238E27FC236}">
                <a16:creationId xmlns:a16="http://schemas.microsoft.com/office/drawing/2014/main" id="{BFBB4FB8-DFC2-4EA3-AFB5-87D08B7D641C}"/>
              </a:ext>
            </a:extLst>
          </p:cNvPr>
          <p:cNvSpPr/>
          <p:nvPr/>
        </p:nvSpPr>
        <p:spPr>
          <a:xfrm>
            <a:off x="608410" y="3889367"/>
            <a:ext cx="4745966" cy="1815882"/>
          </a:xfrm>
          <a:prstGeom prst="rect">
            <a:avLst/>
          </a:prstGeom>
        </p:spPr>
        <p:txBody>
          <a:bodyPr wrap="square">
            <a:spAutoFit/>
          </a:bodyPr>
          <a:lstStyle/>
          <a:p>
            <a:pPr marL="171450" indent="-171450">
              <a:buFont typeface="Arial" panose="020B0604020202020204" pitchFamily="34" charset="0"/>
              <a:buChar char="•"/>
            </a:pPr>
            <a:r>
              <a:rPr lang="en-US" sz="1400"/>
              <a:t>utilizes user interactions to filter for items of interest</a:t>
            </a:r>
          </a:p>
          <a:p>
            <a:pPr marL="171450" indent="-171450">
              <a:buFont typeface="Arial" panose="020B0604020202020204" pitchFamily="34" charset="0"/>
              <a:buChar char="•"/>
            </a:pPr>
            <a:r>
              <a:rPr lang="en-US" sz="1400"/>
              <a:t>the set of interactions can be represented in a matrix, where each entry represents the interaction between user </a:t>
            </a:r>
            <a:r>
              <a:rPr lang="en-US" sz="1400" err="1"/>
              <a:t>i</a:t>
            </a:r>
            <a:r>
              <a:rPr lang="en-US" sz="1400"/>
              <a:t> and item j. </a:t>
            </a:r>
          </a:p>
          <a:p>
            <a:pPr marL="171450" indent="-171450">
              <a:buFont typeface="Arial" panose="020B0604020202020204" pitchFamily="34" charset="0"/>
              <a:buChar char="•"/>
            </a:pPr>
            <a:r>
              <a:rPr lang="en-US" sz="1400"/>
              <a:t>the prediction of this approach is the value of any missing interaction</a:t>
            </a:r>
          </a:p>
          <a:p>
            <a:pPr marL="171450" indent="-171450">
              <a:buFont typeface="Arial" panose="020B0604020202020204" pitchFamily="34" charset="0"/>
              <a:buChar char="•"/>
            </a:pPr>
            <a:r>
              <a:rPr lang="en-US" sz="1400"/>
              <a:t>is based on the assumption that similarities can be used to predict positive interactions</a:t>
            </a:r>
          </a:p>
        </p:txBody>
      </p:sp>
      <p:grpSp>
        <p:nvGrpSpPr>
          <p:cNvPr id="11" name="Group 10">
            <a:extLst>
              <a:ext uri="{FF2B5EF4-FFF2-40B4-BE49-F238E27FC236}">
                <a16:creationId xmlns:a16="http://schemas.microsoft.com/office/drawing/2014/main" id="{97840B81-1A89-407C-9798-015D92B5DE4B}"/>
              </a:ext>
            </a:extLst>
          </p:cNvPr>
          <p:cNvGrpSpPr/>
          <p:nvPr/>
        </p:nvGrpSpPr>
        <p:grpSpPr>
          <a:xfrm>
            <a:off x="557999" y="1457231"/>
            <a:ext cx="3904943" cy="369332"/>
            <a:chOff x="557999" y="1404923"/>
            <a:chExt cx="3904943" cy="369332"/>
          </a:xfrm>
        </p:grpSpPr>
        <p:sp>
          <p:nvSpPr>
            <p:cNvPr id="29" name="文本框 16">
              <a:extLst>
                <a:ext uri="{FF2B5EF4-FFF2-40B4-BE49-F238E27FC236}">
                  <a16:creationId xmlns:a16="http://schemas.microsoft.com/office/drawing/2014/main" id="{FB26EDAF-E41F-42BE-A4C6-D1846AF999CC}"/>
                </a:ext>
              </a:extLst>
            </p:cNvPr>
            <p:cNvSpPr txBox="1"/>
            <p:nvPr/>
          </p:nvSpPr>
          <p:spPr>
            <a:xfrm>
              <a:off x="643110" y="1404923"/>
              <a:ext cx="3819832" cy="369332"/>
            </a:xfrm>
            <a:prstGeom prst="rect">
              <a:avLst/>
            </a:prstGeom>
            <a:noFill/>
          </p:spPr>
          <p:txBody>
            <a:bodyPr wrap="square" rtlCol="0">
              <a:spAutoFit/>
            </a:bodyPr>
            <a:lstStyle/>
            <a:p>
              <a:r>
                <a:rPr lang="en-US" altLang="zh-CN" b="1"/>
                <a:t>Collaboration-based</a:t>
              </a:r>
              <a:endParaRPr lang="zh-CN" altLang="en-US" b="1"/>
            </a:p>
          </p:txBody>
        </p:sp>
        <p:cxnSp>
          <p:nvCxnSpPr>
            <p:cNvPr id="30" name="直接连接符 18">
              <a:extLst>
                <a:ext uri="{FF2B5EF4-FFF2-40B4-BE49-F238E27FC236}">
                  <a16:creationId xmlns:a16="http://schemas.microsoft.com/office/drawing/2014/main" id="{0256ACF1-106D-4853-A0F1-207840EE28EE}"/>
                </a:ext>
              </a:extLst>
            </p:cNvPr>
            <p:cNvCxnSpPr/>
            <p:nvPr/>
          </p:nvCxnSpPr>
          <p:spPr>
            <a:xfrm>
              <a:off x="557999" y="1407082"/>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4C0C2A6-02E4-490F-9219-E56092DE5CEE}"/>
              </a:ext>
            </a:extLst>
          </p:cNvPr>
          <p:cNvGrpSpPr/>
          <p:nvPr/>
        </p:nvGrpSpPr>
        <p:grpSpPr>
          <a:xfrm>
            <a:off x="6717581" y="1998395"/>
            <a:ext cx="2762938" cy="1581705"/>
            <a:chOff x="6717581" y="1998395"/>
            <a:chExt cx="2762938" cy="1581705"/>
          </a:xfrm>
        </p:grpSpPr>
        <p:sp>
          <p:nvSpPr>
            <p:cNvPr id="100" name="Oval 99">
              <a:extLst>
                <a:ext uri="{FF2B5EF4-FFF2-40B4-BE49-F238E27FC236}">
                  <a16:creationId xmlns:a16="http://schemas.microsoft.com/office/drawing/2014/main" id="{F5584A22-4085-4B61-A809-2C4022D72CDF}"/>
                </a:ext>
              </a:extLst>
            </p:cNvPr>
            <p:cNvSpPr/>
            <p:nvPr/>
          </p:nvSpPr>
          <p:spPr>
            <a:xfrm>
              <a:off x="7218480" y="1998395"/>
              <a:ext cx="1580225" cy="1580225"/>
            </a:xfrm>
            <a:prstGeom prst="ellipse">
              <a:avLst/>
            </a:prstGeom>
            <a:solidFill>
              <a:srgbClr val="9D2E2E">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E0BECC0-F13F-43EC-974E-7D8968380B3E}"/>
                </a:ext>
              </a:extLst>
            </p:cNvPr>
            <p:cNvSpPr/>
            <p:nvPr/>
          </p:nvSpPr>
          <p:spPr>
            <a:xfrm>
              <a:off x="7900294" y="1998395"/>
              <a:ext cx="1580225" cy="15802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84D30D3-D46F-4F18-A0A9-FAEF7AD29E67}"/>
                </a:ext>
              </a:extLst>
            </p:cNvPr>
            <p:cNvSpPr/>
            <p:nvPr/>
          </p:nvSpPr>
          <p:spPr>
            <a:xfrm>
              <a:off x="7219959" y="1999875"/>
              <a:ext cx="1580225" cy="15802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CCE5F1FF-EA2D-40E6-865C-B4FEA882BDC8}"/>
                </a:ext>
              </a:extLst>
            </p:cNvPr>
            <p:cNvSpPr txBox="1"/>
            <p:nvPr/>
          </p:nvSpPr>
          <p:spPr>
            <a:xfrm>
              <a:off x="7964206" y="2447550"/>
              <a:ext cx="874787" cy="707886"/>
            </a:xfrm>
            <a:prstGeom prst="rect">
              <a:avLst/>
            </a:prstGeom>
            <a:noFill/>
          </p:spPr>
          <p:txBody>
            <a:bodyPr wrap="square" rtlCol="0">
              <a:spAutoFit/>
            </a:bodyPr>
            <a:lstStyle/>
            <a:p>
              <a:r>
                <a:rPr lang="en-US" sz="1000"/>
                <a:t>A</a:t>
              </a:r>
              <a:r>
                <a:rPr lang="en-US" altLang="zh-CN" sz="1000"/>
                <a:t>dventure</a:t>
              </a:r>
            </a:p>
            <a:p>
              <a:r>
                <a:rPr lang="en-US" sz="1000"/>
                <a:t>Action</a:t>
              </a:r>
            </a:p>
            <a:p>
              <a:r>
                <a:rPr lang="en-US" sz="1000"/>
                <a:t>Fantasy</a:t>
              </a:r>
            </a:p>
            <a:p>
              <a:r>
                <a:rPr lang="en-US" sz="1000"/>
                <a:t>DC</a:t>
              </a:r>
            </a:p>
          </p:txBody>
        </p:sp>
        <p:sp>
          <p:nvSpPr>
            <p:cNvPr id="115" name="Rectangle 114">
              <a:extLst>
                <a:ext uri="{FF2B5EF4-FFF2-40B4-BE49-F238E27FC236}">
                  <a16:creationId xmlns:a16="http://schemas.microsoft.com/office/drawing/2014/main" id="{25A1A7B2-A8A4-412E-94BD-4A70A7936F70}"/>
                </a:ext>
              </a:extLst>
            </p:cNvPr>
            <p:cNvSpPr/>
            <p:nvPr/>
          </p:nvSpPr>
          <p:spPr>
            <a:xfrm>
              <a:off x="7188103" y="2651748"/>
              <a:ext cx="745717" cy="246221"/>
            </a:xfrm>
            <a:prstGeom prst="rect">
              <a:avLst/>
            </a:prstGeom>
          </p:spPr>
          <p:txBody>
            <a:bodyPr wrap="none">
              <a:spAutoFit/>
            </a:bodyPr>
            <a:lstStyle/>
            <a:p>
              <a:r>
                <a:rPr lang="en-US" sz="1000">
                  <a:solidFill>
                    <a:schemeClr val="bg1"/>
                  </a:solidFill>
                </a:rPr>
                <a:t>Romantic</a:t>
              </a:r>
            </a:p>
          </p:txBody>
        </p:sp>
        <p:sp>
          <p:nvSpPr>
            <p:cNvPr id="117" name="Rectangle 116">
              <a:extLst>
                <a:ext uri="{FF2B5EF4-FFF2-40B4-BE49-F238E27FC236}">
                  <a16:creationId xmlns:a16="http://schemas.microsoft.com/office/drawing/2014/main" id="{EAC580ED-B7FB-4FB7-A719-D29DD5B1AE89}"/>
                </a:ext>
              </a:extLst>
            </p:cNvPr>
            <p:cNvSpPr/>
            <p:nvPr/>
          </p:nvSpPr>
          <p:spPr>
            <a:xfrm>
              <a:off x="8861207" y="2651747"/>
              <a:ext cx="540533" cy="246221"/>
            </a:xfrm>
            <a:prstGeom prst="rect">
              <a:avLst/>
            </a:prstGeom>
          </p:spPr>
          <p:txBody>
            <a:bodyPr wrap="none">
              <a:spAutoFit/>
            </a:bodyPr>
            <a:lstStyle/>
            <a:p>
              <a:r>
                <a:rPr lang="en-US" sz="1000"/>
                <a:t>Crime</a:t>
              </a:r>
            </a:p>
          </p:txBody>
        </p:sp>
        <p:sp>
          <p:nvSpPr>
            <p:cNvPr id="118" name="Rectangle 117">
              <a:extLst>
                <a:ext uri="{FF2B5EF4-FFF2-40B4-BE49-F238E27FC236}">
                  <a16:creationId xmlns:a16="http://schemas.microsoft.com/office/drawing/2014/main" id="{4EEAD687-CFEC-4C75-ABA5-02399839725A}"/>
                </a:ext>
              </a:extLst>
            </p:cNvPr>
            <p:cNvSpPr/>
            <p:nvPr/>
          </p:nvSpPr>
          <p:spPr>
            <a:xfrm>
              <a:off x="6717581" y="3177485"/>
              <a:ext cx="660758" cy="400110"/>
            </a:xfrm>
            <a:prstGeom prst="rect">
              <a:avLst/>
            </a:prstGeom>
          </p:spPr>
          <p:txBody>
            <a:bodyPr wrap="none">
              <a:spAutoFit/>
            </a:bodyPr>
            <a:lstStyle/>
            <a:p>
              <a:r>
                <a:rPr lang="en-US" sz="1000" i="1"/>
                <a:t>Wonder </a:t>
              </a:r>
            </a:p>
            <a:p>
              <a:r>
                <a:rPr lang="en-US" sz="1000" i="1"/>
                <a:t>Woman</a:t>
              </a:r>
            </a:p>
          </p:txBody>
        </p:sp>
      </p:grpSp>
      <p:sp>
        <p:nvSpPr>
          <p:cNvPr id="119" name="Rectangle 118">
            <a:extLst>
              <a:ext uri="{FF2B5EF4-FFF2-40B4-BE49-F238E27FC236}">
                <a16:creationId xmlns:a16="http://schemas.microsoft.com/office/drawing/2014/main" id="{0AB04793-5E7A-4DEF-A26F-CA04059863B0}"/>
              </a:ext>
            </a:extLst>
          </p:cNvPr>
          <p:cNvSpPr/>
          <p:nvPr/>
        </p:nvSpPr>
        <p:spPr>
          <a:xfrm>
            <a:off x="9332444" y="3177485"/>
            <a:ext cx="1232268" cy="400110"/>
          </a:xfrm>
          <a:prstGeom prst="rect">
            <a:avLst/>
          </a:prstGeom>
        </p:spPr>
        <p:txBody>
          <a:bodyPr wrap="square">
            <a:spAutoFit/>
          </a:bodyPr>
          <a:lstStyle/>
          <a:p>
            <a:r>
              <a:rPr lang="en-US" sz="1000" i="1"/>
              <a:t>Suicide</a:t>
            </a:r>
          </a:p>
          <a:p>
            <a:r>
              <a:rPr lang="en-US" sz="1000" i="1"/>
              <a:t>Squad</a:t>
            </a:r>
          </a:p>
        </p:txBody>
      </p:sp>
      <p:grpSp>
        <p:nvGrpSpPr>
          <p:cNvPr id="14" name="Group 13">
            <a:extLst>
              <a:ext uri="{FF2B5EF4-FFF2-40B4-BE49-F238E27FC236}">
                <a16:creationId xmlns:a16="http://schemas.microsoft.com/office/drawing/2014/main" id="{7CE758CD-BF4F-4197-AA3A-137114251980}"/>
              </a:ext>
            </a:extLst>
          </p:cNvPr>
          <p:cNvGrpSpPr/>
          <p:nvPr/>
        </p:nvGrpSpPr>
        <p:grpSpPr>
          <a:xfrm>
            <a:off x="6166319" y="1457231"/>
            <a:ext cx="3904943" cy="369332"/>
            <a:chOff x="6166319" y="1356602"/>
            <a:chExt cx="3904943" cy="369332"/>
          </a:xfrm>
        </p:grpSpPr>
        <p:sp>
          <p:nvSpPr>
            <p:cNvPr id="32" name="文本框 16">
              <a:extLst>
                <a:ext uri="{FF2B5EF4-FFF2-40B4-BE49-F238E27FC236}">
                  <a16:creationId xmlns:a16="http://schemas.microsoft.com/office/drawing/2014/main" id="{54E84B9D-194D-4311-8C96-8BB1B81A74EA}"/>
                </a:ext>
              </a:extLst>
            </p:cNvPr>
            <p:cNvSpPr txBox="1"/>
            <p:nvPr/>
          </p:nvSpPr>
          <p:spPr>
            <a:xfrm>
              <a:off x="6251430" y="1356602"/>
              <a:ext cx="3819832" cy="369332"/>
            </a:xfrm>
            <a:prstGeom prst="rect">
              <a:avLst/>
            </a:prstGeom>
            <a:noFill/>
          </p:spPr>
          <p:txBody>
            <a:bodyPr wrap="square" rtlCol="0">
              <a:spAutoFit/>
            </a:bodyPr>
            <a:lstStyle/>
            <a:p>
              <a:r>
                <a:rPr lang="en-US" altLang="zh-CN" b="1"/>
                <a:t>Content-based</a:t>
              </a:r>
              <a:endParaRPr lang="zh-CN" altLang="en-US" b="1"/>
            </a:p>
          </p:txBody>
        </p:sp>
        <p:cxnSp>
          <p:nvCxnSpPr>
            <p:cNvPr id="33" name="直接连接符 18">
              <a:extLst>
                <a:ext uri="{FF2B5EF4-FFF2-40B4-BE49-F238E27FC236}">
                  <a16:creationId xmlns:a16="http://schemas.microsoft.com/office/drawing/2014/main" id="{E898FC31-D4BC-4A97-8D4A-84B1D00616B8}"/>
                </a:ext>
              </a:extLst>
            </p:cNvPr>
            <p:cNvCxnSpPr/>
            <p:nvPr/>
          </p:nvCxnSpPr>
          <p:spPr>
            <a:xfrm>
              <a:off x="6166319" y="1358761"/>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542841F-2A0D-432E-A920-B45913574C58}"/>
              </a:ext>
            </a:extLst>
          </p:cNvPr>
          <p:cNvSpPr/>
          <p:nvPr/>
        </p:nvSpPr>
        <p:spPr>
          <a:xfrm>
            <a:off x="1018696" y="6031269"/>
            <a:ext cx="10295246" cy="276999"/>
          </a:xfrm>
          <a:prstGeom prst="rect">
            <a:avLst/>
          </a:prstGeom>
        </p:spPr>
        <p:txBody>
          <a:bodyPr wrap="square">
            <a:spAutoFit/>
          </a:bodyPr>
          <a:lstStyle/>
          <a:p>
            <a:r>
              <a:rPr lang="en-US" altLang="zh-CN" sz="1200" i="1"/>
              <a:t>**There is also a third approach that seeks to combine both collaboration and content-based techniques, called hybrid recommender systems</a:t>
            </a:r>
            <a:endParaRPr lang="en-US" altLang="zh-CN" sz="1400" i="1"/>
          </a:p>
        </p:txBody>
      </p:sp>
    </p:spTree>
    <p:extLst>
      <p:ext uri="{BB962C8B-B14F-4D97-AF65-F5344CB8AC3E}">
        <p14:creationId xmlns:p14="http://schemas.microsoft.com/office/powerpoint/2010/main" val="404286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5</a:t>
            </a:fld>
            <a:endParaRPr lang="zh-CN" altLang="en-US" sz="1800">
              <a:solidFill>
                <a:schemeClr val="bg1"/>
              </a:solidFill>
              <a:latin typeface="Roboto" pitchFamily="2" charset="0"/>
            </a:endParaRPr>
          </a:p>
        </p:txBody>
      </p:sp>
      <p:sp>
        <p:nvSpPr>
          <p:cNvPr id="13" name="文本框 12"/>
          <p:cNvSpPr txBox="1"/>
          <p:nvPr/>
        </p:nvSpPr>
        <p:spPr>
          <a:xfrm>
            <a:off x="669225" y="270316"/>
            <a:ext cx="10800725" cy="1077218"/>
          </a:xfrm>
          <a:prstGeom prst="rect">
            <a:avLst/>
          </a:prstGeom>
          <a:noFill/>
        </p:spPr>
        <p:txBody>
          <a:bodyPr wrap="square" rtlCol="0">
            <a:spAutoFit/>
          </a:bodyPr>
          <a:lstStyle/>
          <a:p>
            <a:r>
              <a:rPr lang="en-US" altLang="zh-CN" sz="3200">
                <a:latin typeface="Roboto" pitchFamily="2" charset="0"/>
                <a:ea typeface="Roboto" pitchFamily="2" charset="0"/>
              </a:rPr>
              <a:t>Our specific focus is to build a recommender system using social networks from Netflix data</a:t>
            </a:r>
          </a:p>
        </p:txBody>
      </p:sp>
      <p:sp>
        <p:nvSpPr>
          <p:cNvPr id="61" name="文本框 60"/>
          <p:cNvSpPr txBox="1"/>
          <p:nvPr/>
        </p:nvSpPr>
        <p:spPr>
          <a:xfrm>
            <a:off x="9182161" y="4202897"/>
            <a:ext cx="1342103" cy="461665"/>
          </a:xfrm>
          <a:prstGeom prst="rect">
            <a:avLst/>
          </a:prstGeom>
          <a:noFill/>
        </p:spPr>
        <p:txBody>
          <a:bodyPr wrap="square" rtlCol="0">
            <a:spAutoFit/>
          </a:bodyPr>
          <a:lstStyle/>
          <a:p>
            <a:r>
              <a:rPr lang="en-US" altLang="zh-CN" sz="2400">
                <a:solidFill>
                  <a:schemeClr val="bg1"/>
                </a:solidFill>
                <a:latin typeface="+mj-lt"/>
              </a:rPr>
              <a:t>Step  </a:t>
            </a:r>
            <a:r>
              <a:rPr lang="en-US" altLang="zh-CN" sz="2400" b="1">
                <a:solidFill>
                  <a:schemeClr val="bg1"/>
                </a:solidFill>
                <a:latin typeface="+mj-lt"/>
              </a:rPr>
              <a:t>03</a:t>
            </a:r>
            <a:endParaRPr lang="zh-CN" altLang="en-US" sz="2400" b="1">
              <a:solidFill>
                <a:schemeClr val="bg1"/>
              </a:solidFill>
              <a:latin typeface="+mj-lt"/>
            </a:endParaRPr>
          </a:p>
        </p:txBody>
      </p:sp>
      <p:sp>
        <p:nvSpPr>
          <p:cNvPr id="62" name="文本框 61"/>
          <p:cNvSpPr txBox="1"/>
          <p:nvPr/>
        </p:nvSpPr>
        <p:spPr>
          <a:xfrm>
            <a:off x="9182160" y="5055585"/>
            <a:ext cx="1342103" cy="461665"/>
          </a:xfrm>
          <a:prstGeom prst="rect">
            <a:avLst/>
          </a:prstGeom>
          <a:noFill/>
        </p:spPr>
        <p:txBody>
          <a:bodyPr wrap="square" rtlCol="0">
            <a:spAutoFit/>
          </a:bodyPr>
          <a:lstStyle/>
          <a:p>
            <a:r>
              <a:rPr lang="en-US" altLang="zh-CN" sz="2400">
                <a:solidFill>
                  <a:schemeClr val="bg1"/>
                </a:solidFill>
                <a:latin typeface="+mj-lt"/>
              </a:rPr>
              <a:t>Step  </a:t>
            </a:r>
            <a:r>
              <a:rPr lang="en-US" altLang="zh-CN" sz="2400" b="1">
                <a:solidFill>
                  <a:schemeClr val="bg1"/>
                </a:solidFill>
                <a:latin typeface="+mj-lt"/>
              </a:rPr>
              <a:t>04</a:t>
            </a:r>
            <a:endParaRPr lang="zh-CN" altLang="en-US" sz="2400" b="1">
              <a:solidFill>
                <a:schemeClr val="bg1"/>
              </a:solidFill>
              <a:latin typeface="+mj-lt"/>
            </a:endParaRPr>
          </a:p>
        </p:txBody>
      </p:sp>
      <p:grpSp>
        <p:nvGrpSpPr>
          <p:cNvPr id="63" name="组合 62"/>
          <p:cNvGrpSpPr/>
          <p:nvPr/>
        </p:nvGrpSpPr>
        <p:grpSpPr>
          <a:xfrm>
            <a:off x="9492980" y="1696530"/>
            <a:ext cx="720462" cy="719284"/>
            <a:chOff x="3175" y="0"/>
            <a:chExt cx="971551" cy="969963"/>
          </a:xfrm>
          <a:solidFill>
            <a:schemeClr val="bg1"/>
          </a:solidFill>
        </p:grpSpPr>
        <p:sp>
          <p:nvSpPr>
            <p:cNvPr id="64" name="Freeform 47"/>
            <p:cNvSpPr>
              <a:spLocks/>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51"/>
            <p:cNvSpPr>
              <a:spLocks noChangeArrowheads="1"/>
            </p:cNvSpPr>
            <p:nvPr/>
          </p:nvSpPr>
          <p:spPr bwMode="auto">
            <a:xfrm>
              <a:off x="3175"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Rectangle 52"/>
            <p:cNvSpPr>
              <a:spLocks noChangeArrowheads="1"/>
            </p:cNvSpPr>
            <p:nvPr/>
          </p:nvSpPr>
          <p:spPr bwMode="auto">
            <a:xfrm>
              <a:off x="744538"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Rectangle 53"/>
            <p:cNvSpPr>
              <a:spLocks noChangeArrowheads="1"/>
            </p:cNvSpPr>
            <p:nvPr/>
          </p:nvSpPr>
          <p:spPr bwMode="auto">
            <a:xfrm>
              <a:off x="473075" y="741363"/>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54"/>
            <p:cNvSpPr>
              <a:spLocks noChangeArrowheads="1"/>
            </p:cNvSpPr>
            <p:nvPr/>
          </p:nvSpPr>
          <p:spPr bwMode="auto">
            <a:xfrm>
              <a:off x="473075" y="0"/>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5"/>
            <p:cNvSpPr>
              <a:spLocks/>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6"/>
            <p:cNvSpPr>
              <a:spLocks/>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矩形 14">
            <a:extLst>
              <a:ext uri="{FF2B5EF4-FFF2-40B4-BE49-F238E27FC236}">
                <a16:creationId xmlns:a16="http://schemas.microsoft.com/office/drawing/2014/main" id="{07AB45D6-2FAE-42D8-AF1B-EE5578543B50}"/>
              </a:ext>
            </a:extLst>
          </p:cNvPr>
          <p:cNvSpPr/>
          <p:nvPr/>
        </p:nvSpPr>
        <p:spPr>
          <a:xfrm>
            <a:off x="8201927" y="2252082"/>
            <a:ext cx="1323681" cy="24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5943B012-5396-4F6F-B2A5-05C91DFA1226}"/>
              </a:ext>
            </a:extLst>
          </p:cNvPr>
          <p:cNvSpPr txBox="1"/>
          <p:nvPr/>
        </p:nvSpPr>
        <p:spPr>
          <a:xfrm>
            <a:off x="6435586" y="2413714"/>
            <a:ext cx="3775508" cy="523220"/>
          </a:xfrm>
          <a:prstGeom prst="rect">
            <a:avLst/>
          </a:prstGeom>
          <a:noFill/>
        </p:spPr>
        <p:txBody>
          <a:bodyPr wrap="square" rtlCol="0">
            <a:spAutoFit/>
          </a:bodyPr>
          <a:lstStyle/>
          <a:p>
            <a:pPr marL="285750" indent="-285750">
              <a:buFont typeface="Arial" panose="020B0604020202020204" pitchFamily="34" charset="0"/>
              <a:buChar char="•"/>
            </a:pPr>
            <a:r>
              <a:rPr lang="en-US" sz="1400"/>
              <a:t>Conduct initial network explorations of user-movie and movie-movie networks</a:t>
            </a:r>
          </a:p>
        </p:txBody>
      </p:sp>
      <p:sp>
        <p:nvSpPr>
          <p:cNvPr id="34" name="文本框 16">
            <a:extLst>
              <a:ext uri="{FF2B5EF4-FFF2-40B4-BE49-F238E27FC236}">
                <a16:creationId xmlns:a16="http://schemas.microsoft.com/office/drawing/2014/main" id="{FC25CB25-58EC-4C01-A9E9-FCDC090EFD0E}"/>
              </a:ext>
            </a:extLst>
          </p:cNvPr>
          <p:cNvSpPr txBox="1"/>
          <p:nvPr/>
        </p:nvSpPr>
        <p:spPr>
          <a:xfrm>
            <a:off x="907160" y="1556757"/>
            <a:ext cx="3819832" cy="369332"/>
          </a:xfrm>
          <a:prstGeom prst="rect">
            <a:avLst/>
          </a:prstGeom>
          <a:noFill/>
        </p:spPr>
        <p:txBody>
          <a:bodyPr wrap="square" rtlCol="0">
            <a:spAutoFit/>
          </a:bodyPr>
          <a:lstStyle/>
          <a:p>
            <a:r>
              <a:rPr lang="en-US" altLang="zh-CN" b="1"/>
              <a:t>Our motivation</a:t>
            </a:r>
            <a:endParaRPr lang="zh-CN" altLang="en-US" b="1"/>
          </a:p>
        </p:txBody>
      </p:sp>
      <p:cxnSp>
        <p:nvCxnSpPr>
          <p:cNvPr id="35" name="直接连接符 18">
            <a:extLst>
              <a:ext uri="{FF2B5EF4-FFF2-40B4-BE49-F238E27FC236}">
                <a16:creationId xmlns:a16="http://schemas.microsoft.com/office/drawing/2014/main" id="{C71D216D-A385-4DF7-AA33-2E45EF327422}"/>
              </a:ext>
            </a:extLst>
          </p:cNvPr>
          <p:cNvCxnSpPr>
            <a:cxnSpLocks/>
          </p:cNvCxnSpPr>
          <p:nvPr/>
        </p:nvCxnSpPr>
        <p:spPr>
          <a:xfrm>
            <a:off x="822049" y="1558916"/>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B8D1FB6-B298-464C-A13E-536B37F0C686}"/>
              </a:ext>
            </a:extLst>
          </p:cNvPr>
          <p:cNvGrpSpPr/>
          <p:nvPr/>
        </p:nvGrpSpPr>
        <p:grpSpPr>
          <a:xfrm>
            <a:off x="6435586" y="1556757"/>
            <a:ext cx="3904943" cy="369332"/>
            <a:chOff x="557999" y="1404923"/>
            <a:chExt cx="3904943" cy="369332"/>
          </a:xfrm>
        </p:grpSpPr>
        <p:sp>
          <p:nvSpPr>
            <p:cNvPr id="37" name="文本框 16">
              <a:extLst>
                <a:ext uri="{FF2B5EF4-FFF2-40B4-BE49-F238E27FC236}">
                  <a16:creationId xmlns:a16="http://schemas.microsoft.com/office/drawing/2014/main" id="{03990E14-3043-4FD9-8F40-31C0BB3E53BE}"/>
                </a:ext>
              </a:extLst>
            </p:cNvPr>
            <p:cNvSpPr txBox="1"/>
            <p:nvPr/>
          </p:nvSpPr>
          <p:spPr>
            <a:xfrm>
              <a:off x="643110" y="1404923"/>
              <a:ext cx="3819832" cy="369332"/>
            </a:xfrm>
            <a:prstGeom prst="rect">
              <a:avLst/>
            </a:prstGeom>
            <a:noFill/>
          </p:spPr>
          <p:txBody>
            <a:bodyPr wrap="square" rtlCol="0">
              <a:spAutoFit/>
            </a:bodyPr>
            <a:lstStyle/>
            <a:p>
              <a:r>
                <a:rPr lang="en-US" altLang="zh-CN" b="1"/>
                <a:t>Our plan</a:t>
              </a:r>
              <a:endParaRPr lang="zh-CN" altLang="en-US" b="1"/>
            </a:p>
          </p:txBody>
        </p:sp>
        <p:cxnSp>
          <p:nvCxnSpPr>
            <p:cNvPr id="38" name="直接连接符 18">
              <a:extLst>
                <a:ext uri="{FF2B5EF4-FFF2-40B4-BE49-F238E27FC236}">
                  <a16:creationId xmlns:a16="http://schemas.microsoft.com/office/drawing/2014/main" id="{3451E9FE-D24D-47AD-AFB1-B26A5A242D9E}"/>
                </a:ext>
              </a:extLst>
            </p:cNvPr>
            <p:cNvCxnSpPr/>
            <p:nvPr/>
          </p:nvCxnSpPr>
          <p:spPr>
            <a:xfrm>
              <a:off x="557999" y="1407082"/>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47AAD23-723C-4DC8-8386-9A36C0697D37}"/>
              </a:ext>
            </a:extLst>
          </p:cNvPr>
          <p:cNvGrpSpPr/>
          <p:nvPr/>
        </p:nvGrpSpPr>
        <p:grpSpPr>
          <a:xfrm>
            <a:off x="953718" y="1989631"/>
            <a:ext cx="3927029" cy="3925084"/>
            <a:chOff x="953718" y="2144991"/>
            <a:chExt cx="3927029" cy="3925084"/>
          </a:xfrm>
        </p:grpSpPr>
        <p:sp>
          <p:nvSpPr>
            <p:cNvPr id="27" name="文本框 26"/>
            <p:cNvSpPr txBox="1"/>
            <p:nvPr/>
          </p:nvSpPr>
          <p:spPr>
            <a:xfrm>
              <a:off x="953718" y="2144991"/>
              <a:ext cx="2347814" cy="307777"/>
            </a:xfrm>
            <a:prstGeom prst="rect">
              <a:avLst/>
            </a:prstGeom>
            <a:noFill/>
          </p:spPr>
          <p:txBody>
            <a:bodyPr wrap="square" rtlCol="0">
              <a:spAutoFit/>
            </a:bodyPr>
            <a:lstStyle/>
            <a:p>
              <a:r>
                <a:rPr lang="en-US" altLang="zh-CN" sz="1400" b="1">
                  <a:solidFill>
                    <a:srgbClr val="9D2E2E"/>
                  </a:solidFill>
                </a:rPr>
                <a:t>Why Netflix</a:t>
              </a:r>
              <a:endParaRPr lang="zh-CN" altLang="en-US" sz="1400" b="1">
                <a:solidFill>
                  <a:srgbClr val="9D2E2E"/>
                </a:solidFill>
              </a:endParaRPr>
            </a:p>
          </p:txBody>
        </p:sp>
        <p:sp>
          <p:nvSpPr>
            <p:cNvPr id="26" name="矩形 25"/>
            <p:cNvSpPr/>
            <p:nvPr/>
          </p:nvSpPr>
          <p:spPr>
            <a:xfrm>
              <a:off x="953718" y="2515470"/>
              <a:ext cx="3927029" cy="1600438"/>
            </a:xfrm>
            <a:prstGeom prst="rect">
              <a:avLst/>
            </a:prstGeom>
          </p:spPr>
          <p:txBody>
            <a:bodyPr wrap="square">
              <a:spAutoFit/>
            </a:bodyPr>
            <a:lstStyle/>
            <a:p>
              <a:pPr marL="171450" indent="-171450">
                <a:buFont typeface="Arial" panose="020B0604020202020204" pitchFamily="34" charset="0"/>
                <a:buChar char="•"/>
              </a:pPr>
              <a:r>
                <a:rPr lang="en-US" altLang="zh-CN" sz="1400"/>
                <a:t>subscription service model that offers personalized recommendation</a:t>
              </a:r>
            </a:p>
            <a:p>
              <a:pPr marL="171450" indent="-171450">
                <a:buFont typeface="Arial" panose="020B0604020202020204" pitchFamily="34" charset="0"/>
                <a:buChar char="•"/>
              </a:pPr>
              <a:r>
                <a:rPr lang="en-US" altLang="zh-CN" sz="1400"/>
                <a:t>data readily available in public domain due to a competition in late 2000s</a:t>
              </a:r>
            </a:p>
            <a:p>
              <a:pPr marL="171450" indent="-171450">
                <a:buFont typeface="Arial" panose="020B0604020202020204" pitchFamily="34" charset="0"/>
                <a:buChar char="•"/>
              </a:pPr>
              <a:r>
                <a:rPr lang="en-US" altLang="zh-CN" sz="1400"/>
                <a:t>while lots of systems have been built, there is an opportunity to focus on social network analysis</a:t>
              </a:r>
              <a:endParaRPr lang="zh-CN" altLang="en-US" sz="1400"/>
            </a:p>
          </p:txBody>
        </p:sp>
        <p:sp>
          <p:nvSpPr>
            <p:cNvPr id="39" name="文本框 26">
              <a:extLst>
                <a:ext uri="{FF2B5EF4-FFF2-40B4-BE49-F238E27FC236}">
                  <a16:creationId xmlns:a16="http://schemas.microsoft.com/office/drawing/2014/main" id="{D56F4E16-A782-42AB-A854-8A2FCC0B84D6}"/>
                </a:ext>
              </a:extLst>
            </p:cNvPr>
            <p:cNvSpPr txBox="1"/>
            <p:nvPr/>
          </p:nvSpPr>
          <p:spPr>
            <a:xfrm>
              <a:off x="953718" y="4099158"/>
              <a:ext cx="3288321" cy="307777"/>
            </a:xfrm>
            <a:prstGeom prst="rect">
              <a:avLst/>
            </a:prstGeom>
            <a:noFill/>
          </p:spPr>
          <p:txBody>
            <a:bodyPr wrap="square" rtlCol="0">
              <a:spAutoFit/>
            </a:bodyPr>
            <a:lstStyle/>
            <a:p>
              <a:r>
                <a:rPr lang="en-US" altLang="zh-CN" sz="1400" b="1">
                  <a:solidFill>
                    <a:srgbClr val="9D2E2E"/>
                  </a:solidFill>
                </a:rPr>
                <a:t>Why use collaborative approach</a:t>
              </a:r>
              <a:endParaRPr lang="zh-CN" altLang="en-US" sz="1400" b="1">
                <a:solidFill>
                  <a:srgbClr val="9D2E2E"/>
                </a:solidFill>
              </a:endParaRPr>
            </a:p>
          </p:txBody>
        </p:sp>
        <p:sp>
          <p:nvSpPr>
            <p:cNvPr id="40" name="矩形 25">
              <a:extLst>
                <a:ext uri="{FF2B5EF4-FFF2-40B4-BE49-F238E27FC236}">
                  <a16:creationId xmlns:a16="http://schemas.microsoft.com/office/drawing/2014/main" id="{DA51EC83-AB70-4238-94DF-4A837820DDB1}"/>
                </a:ext>
              </a:extLst>
            </p:cNvPr>
            <p:cNvSpPr/>
            <p:nvPr/>
          </p:nvSpPr>
          <p:spPr>
            <a:xfrm>
              <a:off x="953718" y="4469637"/>
              <a:ext cx="3927029" cy="1600438"/>
            </a:xfrm>
            <a:prstGeom prst="rect">
              <a:avLst/>
            </a:prstGeom>
          </p:spPr>
          <p:txBody>
            <a:bodyPr wrap="square">
              <a:spAutoFit/>
            </a:bodyPr>
            <a:lstStyle/>
            <a:p>
              <a:pPr marL="171450" indent="-171450">
                <a:buFont typeface="Arial" panose="020B0604020202020204" pitchFamily="34" charset="0"/>
                <a:buChar char="•"/>
              </a:pPr>
              <a:r>
                <a:rPr lang="en-US" altLang="zh-CN" sz="1400"/>
                <a:t>data format supports network-based findings (no user/movie attributes)</a:t>
              </a:r>
            </a:p>
            <a:p>
              <a:pPr marL="171450" indent="-171450">
                <a:buFont typeface="Arial" panose="020B0604020202020204" pitchFamily="34" charset="0"/>
                <a:buChar char="•"/>
              </a:pPr>
              <a:r>
                <a:rPr lang="en-US" altLang="zh-CN" sz="1400"/>
                <a:t>opportunity to identify interesting patterns in the ratings network overall</a:t>
              </a:r>
            </a:p>
            <a:p>
              <a:pPr marL="171450" indent="-171450">
                <a:buFont typeface="Arial" panose="020B0604020202020204" pitchFamily="34" charset="0"/>
                <a:buChar char="•"/>
              </a:pPr>
              <a:r>
                <a:rPr lang="en-US" altLang="zh-CN" sz="1400"/>
                <a:t>room to further compare and validate existing beliefs on the different collaborative filtering techniques</a:t>
              </a:r>
            </a:p>
          </p:txBody>
        </p:sp>
      </p:grpSp>
      <p:sp>
        <p:nvSpPr>
          <p:cNvPr id="45" name="文本框 26">
            <a:extLst>
              <a:ext uri="{FF2B5EF4-FFF2-40B4-BE49-F238E27FC236}">
                <a16:creationId xmlns:a16="http://schemas.microsoft.com/office/drawing/2014/main" id="{B432A93D-0053-46E6-94B5-2C2D8A94EF40}"/>
              </a:ext>
            </a:extLst>
          </p:cNvPr>
          <p:cNvSpPr txBox="1"/>
          <p:nvPr/>
        </p:nvSpPr>
        <p:spPr>
          <a:xfrm>
            <a:off x="6387129" y="2031824"/>
            <a:ext cx="3288321" cy="307777"/>
          </a:xfrm>
          <a:prstGeom prst="rect">
            <a:avLst/>
          </a:prstGeom>
          <a:noFill/>
        </p:spPr>
        <p:txBody>
          <a:bodyPr wrap="square" rtlCol="0">
            <a:spAutoFit/>
          </a:bodyPr>
          <a:lstStyle/>
          <a:p>
            <a:r>
              <a:rPr lang="en-US" sz="1400" b="1">
                <a:solidFill>
                  <a:srgbClr val="9D2E2E"/>
                </a:solidFill>
              </a:rPr>
              <a:t>Data Exploration</a:t>
            </a:r>
            <a:endParaRPr lang="en-US" sz="1400"/>
          </a:p>
        </p:txBody>
      </p:sp>
      <p:sp>
        <p:nvSpPr>
          <p:cNvPr id="47" name="TextBox 46">
            <a:extLst>
              <a:ext uri="{FF2B5EF4-FFF2-40B4-BE49-F238E27FC236}">
                <a16:creationId xmlns:a16="http://schemas.microsoft.com/office/drawing/2014/main" id="{A2A45638-63D7-4932-A814-313F2A8D408B}"/>
              </a:ext>
            </a:extLst>
          </p:cNvPr>
          <p:cNvSpPr txBox="1"/>
          <p:nvPr/>
        </p:nvSpPr>
        <p:spPr>
          <a:xfrm>
            <a:off x="6408017" y="3119889"/>
            <a:ext cx="3775508" cy="1815882"/>
          </a:xfrm>
          <a:prstGeom prst="rect">
            <a:avLst/>
          </a:prstGeom>
          <a:noFill/>
        </p:spPr>
        <p:txBody>
          <a:bodyPr wrap="square" rtlCol="0">
            <a:spAutoFit/>
          </a:bodyPr>
          <a:lstStyle/>
          <a:p>
            <a:endParaRPr lang="en-US" sz="1400" b="1">
              <a:solidFill>
                <a:srgbClr val="9D2E2E"/>
              </a:solidFill>
            </a:endParaRPr>
          </a:p>
          <a:p>
            <a:pPr marL="285750" indent="-285750">
              <a:buFont typeface="Arial" panose="020B0604020202020204" pitchFamily="34" charset="0"/>
              <a:buChar char="•"/>
            </a:pPr>
            <a:r>
              <a:rPr lang="en-US" sz="1400"/>
              <a:t>Build models using different recommender algorithms</a:t>
            </a:r>
          </a:p>
          <a:p>
            <a:pPr marL="285750" indent="-285750">
              <a:buFont typeface="Arial" panose="020B0604020202020204" pitchFamily="34" charset="0"/>
              <a:buChar char="•"/>
            </a:pPr>
            <a:r>
              <a:rPr lang="en-US" sz="1400"/>
              <a:t>Evaluate these algorithms using </a:t>
            </a:r>
          </a:p>
          <a:p>
            <a:pPr marL="742950" lvl="1" indent="-285750">
              <a:buFont typeface="Arial" panose="020B0604020202020204" pitchFamily="34" charset="0"/>
              <a:buChar char="•"/>
            </a:pPr>
            <a:r>
              <a:rPr lang="en-US" sz="1400"/>
              <a:t>regression-based metrics on predicted ratings e.g. RMSE</a:t>
            </a:r>
          </a:p>
          <a:p>
            <a:pPr marL="742950" lvl="1" indent="-285750">
              <a:buFont typeface="Arial" panose="020B0604020202020204" pitchFamily="34" charset="0"/>
              <a:buChar char="•"/>
            </a:pPr>
            <a:r>
              <a:rPr lang="en-US" sz="1400"/>
              <a:t>classification-based metrics on top-N recommendations e.g. AUC</a:t>
            </a:r>
          </a:p>
        </p:txBody>
      </p:sp>
      <p:sp>
        <p:nvSpPr>
          <p:cNvPr id="48" name="文本框 26">
            <a:extLst>
              <a:ext uri="{FF2B5EF4-FFF2-40B4-BE49-F238E27FC236}">
                <a16:creationId xmlns:a16="http://schemas.microsoft.com/office/drawing/2014/main" id="{E5BB2421-BEB2-4B22-83B7-AC8E5D2C1E8A}"/>
              </a:ext>
            </a:extLst>
          </p:cNvPr>
          <p:cNvSpPr txBox="1"/>
          <p:nvPr/>
        </p:nvSpPr>
        <p:spPr>
          <a:xfrm>
            <a:off x="6387129" y="2958919"/>
            <a:ext cx="3288321" cy="307777"/>
          </a:xfrm>
          <a:prstGeom prst="rect">
            <a:avLst/>
          </a:prstGeom>
          <a:noFill/>
        </p:spPr>
        <p:txBody>
          <a:bodyPr wrap="square" rtlCol="0">
            <a:spAutoFit/>
          </a:bodyPr>
          <a:lstStyle/>
          <a:p>
            <a:r>
              <a:rPr lang="en-US" sz="1400" b="1">
                <a:solidFill>
                  <a:srgbClr val="9D2E2E"/>
                </a:solidFill>
              </a:rPr>
              <a:t>Model Creation &amp; Comparison</a:t>
            </a:r>
            <a:endParaRPr lang="en-US" sz="1400"/>
          </a:p>
        </p:txBody>
      </p:sp>
      <p:sp>
        <p:nvSpPr>
          <p:cNvPr id="50" name="TextBox 49">
            <a:extLst>
              <a:ext uri="{FF2B5EF4-FFF2-40B4-BE49-F238E27FC236}">
                <a16:creationId xmlns:a16="http://schemas.microsoft.com/office/drawing/2014/main" id="{CD1D8444-2ECA-49F2-8A8B-3A00D9F31F5C}"/>
              </a:ext>
            </a:extLst>
          </p:cNvPr>
          <p:cNvSpPr txBox="1"/>
          <p:nvPr/>
        </p:nvSpPr>
        <p:spPr>
          <a:xfrm>
            <a:off x="6435586" y="5270516"/>
            <a:ext cx="3775508" cy="954107"/>
          </a:xfrm>
          <a:prstGeom prst="rect">
            <a:avLst/>
          </a:prstGeom>
          <a:noFill/>
        </p:spPr>
        <p:txBody>
          <a:bodyPr wrap="square" rtlCol="0">
            <a:spAutoFit/>
          </a:bodyPr>
          <a:lstStyle/>
          <a:p>
            <a:pPr marL="285750" indent="-285750">
              <a:buFont typeface="Arial" panose="020B0604020202020204" pitchFamily="34" charset="0"/>
              <a:buChar char="•"/>
            </a:pPr>
            <a:r>
              <a:rPr lang="en-US" sz="1400"/>
              <a:t>Review how performance compares against traditional expectations</a:t>
            </a:r>
          </a:p>
          <a:p>
            <a:pPr marL="285750" indent="-285750">
              <a:buFont typeface="Arial" panose="020B0604020202020204" pitchFamily="34" charset="0"/>
              <a:buChar char="•"/>
            </a:pPr>
            <a:r>
              <a:rPr lang="en-US" sz="1400"/>
              <a:t>Examine performance of best recommender algorithm on test set</a:t>
            </a:r>
          </a:p>
        </p:txBody>
      </p:sp>
      <p:sp>
        <p:nvSpPr>
          <p:cNvPr id="51" name="文本框 26">
            <a:extLst>
              <a:ext uri="{FF2B5EF4-FFF2-40B4-BE49-F238E27FC236}">
                <a16:creationId xmlns:a16="http://schemas.microsoft.com/office/drawing/2014/main" id="{F5E45B3B-3B0C-44F9-96CA-AB3AD9F8920E}"/>
              </a:ext>
            </a:extLst>
          </p:cNvPr>
          <p:cNvSpPr txBox="1"/>
          <p:nvPr/>
        </p:nvSpPr>
        <p:spPr>
          <a:xfrm>
            <a:off x="6387129" y="5018406"/>
            <a:ext cx="3288321" cy="307777"/>
          </a:xfrm>
          <a:prstGeom prst="rect">
            <a:avLst/>
          </a:prstGeom>
          <a:noFill/>
        </p:spPr>
        <p:txBody>
          <a:bodyPr wrap="square" rtlCol="0">
            <a:spAutoFit/>
          </a:bodyPr>
          <a:lstStyle/>
          <a:p>
            <a:r>
              <a:rPr lang="en-US" sz="1400" b="1">
                <a:solidFill>
                  <a:srgbClr val="9D2E2E"/>
                </a:solidFill>
              </a:rPr>
              <a:t>Implications</a:t>
            </a:r>
          </a:p>
        </p:txBody>
      </p:sp>
    </p:spTree>
    <p:extLst>
      <p:ext uri="{BB962C8B-B14F-4D97-AF65-F5344CB8AC3E}">
        <p14:creationId xmlns:p14="http://schemas.microsoft.com/office/powerpoint/2010/main" val="200472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6</a:t>
            </a:fld>
            <a:endParaRPr lang="zh-CN" altLang="en-US" sz="1800">
              <a:solidFill>
                <a:schemeClr val="bg1"/>
              </a:solidFill>
              <a:latin typeface="Roboto" pitchFamily="2" charset="0"/>
            </a:endParaRPr>
          </a:p>
        </p:txBody>
      </p:sp>
      <p:grpSp>
        <p:nvGrpSpPr>
          <p:cNvPr id="16" name="Group 15">
            <a:extLst>
              <a:ext uri="{FF2B5EF4-FFF2-40B4-BE49-F238E27FC236}">
                <a16:creationId xmlns:a16="http://schemas.microsoft.com/office/drawing/2014/main" id="{7E7D7CA5-3CEB-4CB8-8C4F-823DFDF0894D}"/>
              </a:ext>
            </a:extLst>
          </p:cNvPr>
          <p:cNvGrpSpPr/>
          <p:nvPr/>
        </p:nvGrpSpPr>
        <p:grpSpPr>
          <a:xfrm>
            <a:off x="1092390" y="2301701"/>
            <a:ext cx="2178404" cy="2178404"/>
            <a:chOff x="1092390" y="2301701"/>
            <a:chExt cx="2178404" cy="2178404"/>
          </a:xfrm>
        </p:grpSpPr>
        <p:sp>
          <p:nvSpPr>
            <p:cNvPr id="2" name="椭圆 1"/>
            <p:cNvSpPr/>
            <p:nvPr/>
          </p:nvSpPr>
          <p:spPr>
            <a:xfrm>
              <a:off x="1092390" y="2301701"/>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47021" y="2890391"/>
              <a:ext cx="1669143" cy="1077218"/>
            </a:xfrm>
            <a:prstGeom prst="rect">
              <a:avLst/>
            </a:prstGeom>
            <a:noFill/>
          </p:spPr>
          <p:txBody>
            <a:bodyPr wrap="square" rtlCol="0">
              <a:spAutoFit/>
            </a:bodyPr>
            <a:lstStyle/>
            <a:p>
              <a:pPr algn="ctr"/>
              <a:r>
                <a:rPr lang="en-US" altLang="zh-CN" sz="2800" spc="300">
                  <a:solidFill>
                    <a:schemeClr val="bg1"/>
                  </a:solidFill>
                  <a:latin typeface="+mj-lt"/>
                </a:rPr>
                <a:t>17,770</a:t>
              </a:r>
            </a:p>
            <a:p>
              <a:pPr algn="ctr"/>
              <a:r>
                <a:rPr lang="en-US" altLang="zh-CN" spc="300">
                  <a:solidFill>
                    <a:schemeClr val="bg1"/>
                  </a:solidFill>
                  <a:latin typeface="+mj-lt"/>
                </a:rPr>
                <a:t>unique movies</a:t>
              </a:r>
            </a:p>
          </p:txBody>
        </p:sp>
      </p:grpSp>
      <p:grpSp>
        <p:nvGrpSpPr>
          <p:cNvPr id="9" name="Group 8">
            <a:extLst>
              <a:ext uri="{FF2B5EF4-FFF2-40B4-BE49-F238E27FC236}">
                <a16:creationId xmlns:a16="http://schemas.microsoft.com/office/drawing/2014/main" id="{DC59C579-0880-4004-AAC1-22F62A4FB64A}"/>
              </a:ext>
            </a:extLst>
          </p:cNvPr>
          <p:cNvGrpSpPr/>
          <p:nvPr/>
        </p:nvGrpSpPr>
        <p:grpSpPr>
          <a:xfrm>
            <a:off x="6078084" y="2339798"/>
            <a:ext cx="2178404" cy="2178404"/>
            <a:chOff x="6162032" y="2339798"/>
            <a:chExt cx="2178404" cy="2178404"/>
          </a:xfrm>
        </p:grpSpPr>
        <p:sp>
          <p:nvSpPr>
            <p:cNvPr id="14" name="椭圆 13"/>
            <p:cNvSpPr/>
            <p:nvPr/>
          </p:nvSpPr>
          <p:spPr>
            <a:xfrm>
              <a:off x="6162032" y="2339798"/>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416663" y="3028891"/>
              <a:ext cx="1669143" cy="800219"/>
            </a:xfrm>
            <a:prstGeom prst="rect">
              <a:avLst/>
            </a:prstGeom>
            <a:noFill/>
          </p:spPr>
          <p:txBody>
            <a:bodyPr wrap="square" rtlCol="0">
              <a:spAutoFit/>
            </a:bodyPr>
            <a:lstStyle/>
            <a:p>
              <a:pPr algn="ctr"/>
              <a:r>
                <a:rPr lang="en-US" altLang="en-US" sz="2800" spc="300">
                  <a:solidFill>
                    <a:schemeClr val="bg1"/>
                  </a:solidFill>
                  <a:latin typeface="+mj-lt"/>
                </a:rPr>
                <a:t>100M+</a:t>
              </a:r>
            </a:p>
            <a:p>
              <a:pPr algn="ctr"/>
              <a:r>
                <a:rPr lang="en-US" altLang="zh-CN" spc="300">
                  <a:solidFill>
                    <a:schemeClr val="bg1"/>
                  </a:solidFill>
                  <a:latin typeface="+mj-lt"/>
                </a:rPr>
                <a:t>ratings</a:t>
              </a:r>
              <a:endParaRPr lang="zh-CN" altLang="en-US" spc="300">
                <a:solidFill>
                  <a:schemeClr val="bg1"/>
                </a:solidFill>
                <a:latin typeface="+mj-lt"/>
              </a:endParaRPr>
            </a:p>
          </p:txBody>
        </p:sp>
      </p:grpSp>
      <p:grpSp>
        <p:nvGrpSpPr>
          <p:cNvPr id="11" name="Group 10">
            <a:extLst>
              <a:ext uri="{FF2B5EF4-FFF2-40B4-BE49-F238E27FC236}">
                <a16:creationId xmlns:a16="http://schemas.microsoft.com/office/drawing/2014/main" id="{67187EFA-D35D-41D8-B906-75419AE043F2}"/>
              </a:ext>
            </a:extLst>
          </p:cNvPr>
          <p:cNvGrpSpPr/>
          <p:nvPr/>
        </p:nvGrpSpPr>
        <p:grpSpPr>
          <a:xfrm>
            <a:off x="3585237" y="2339798"/>
            <a:ext cx="2178404" cy="2178404"/>
            <a:chOff x="3682720" y="2339798"/>
            <a:chExt cx="2178404" cy="2178404"/>
          </a:xfrm>
        </p:grpSpPr>
        <p:sp>
          <p:nvSpPr>
            <p:cNvPr id="40" name="椭圆 1">
              <a:extLst>
                <a:ext uri="{FF2B5EF4-FFF2-40B4-BE49-F238E27FC236}">
                  <a16:creationId xmlns:a16="http://schemas.microsoft.com/office/drawing/2014/main" id="{FB3575DE-DE3F-4D48-A9FA-3012DC733A24}"/>
                </a:ext>
              </a:extLst>
            </p:cNvPr>
            <p:cNvSpPr/>
            <p:nvPr/>
          </p:nvSpPr>
          <p:spPr>
            <a:xfrm>
              <a:off x="3682720" y="2339798"/>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17">
              <a:extLst>
                <a:ext uri="{FF2B5EF4-FFF2-40B4-BE49-F238E27FC236}">
                  <a16:creationId xmlns:a16="http://schemas.microsoft.com/office/drawing/2014/main" id="{B8A6F749-884D-4D43-82D8-6814B33BB615}"/>
                </a:ext>
              </a:extLst>
            </p:cNvPr>
            <p:cNvSpPr txBox="1"/>
            <p:nvPr/>
          </p:nvSpPr>
          <p:spPr>
            <a:xfrm>
              <a:off x="3886621" y="2890391"/>
              <a:ext cx="1770602" cy="1077218"/>
            </a:xfrm>
            <a:prstGeom prst="rect">
              <a:avLst/>
            </a:prstGeom>
            <a:noFill/>
          </p:spPr>
          <p:txBody>
            <a:bodyPr wrap="square" rtlCol="0">
              <a:spAutoFit/>
            </a:bodyPr>
            <a:lstStyle/>
            <a:p>
              <a:pPr algn="ctr"/>
              <a:r>
                <a:rPr lang="en-US" altLang="en-US" sz="2800" spc="300">
                  <a:solidFill>
                    <a:schemeClr val="bg1"/>
                  </a:solidFill>
                  <a:latin typeface="+mj-lt"/>
                </a:rPr>
                <a:t>480,189</a:t>
              </a:r>
              <a:endParaRPr lang="zh-CN" altLang="en-US" sz="2800" spc="300">
                <a:solidFill>
                  <a:schemeClr val="bg1"/>
                </a:solidFill>
                <a:latin typeface="+mj-lt"/>
              </a:endParaRPr>
            </a:p>
            <a:p>
              <a:pPr algn="ctr"/>
              <a:r>
                <a:rPr lang="en-US" altLang="zh-CN" spc="300">
                  <a:solidFill>
                    <a:schemeClr val="bg1"/>
                  </a:solidFill>
                  <a:latin typeface="+mj-lt"/>
                </a:rPr>
                <a:t>unique users</a:t>
              </a:r>
            </a:p>
          </p:txBody>
        </p:sp>
      </p:grpSp>
      <p:grpSp>
        <p:nvGrpSpPr>
          <p:cNvPr id="3" name="Group 2">
            <a:extLst>
              <a:ext uri="{FF2B5EF4-FFF2-40B4-BE49-F238E27FC236}">
                <a16:creationId xmlns:a16="http://schemas.microsoft.com/office/drawing/2014/main" id="{ABCB0EAF-6797-4283-91D6-8AD09E353616}"/>
              </a:ext>
            </a:extLst>
          </p:cNvPr>
          <p:cNvGrpSpPr/>
          <p:nvPr/>
        </p:nvGrpSpPr>
        <p:grpSpPr>
          <a:xfrm>
            <a:off x="8570932" y="2339798"/>
            <a:ext cx="2178404" cy="2178404"/>
            <a:chOff x="8570932" y="2339798"/>
            <a:chExt cx="2178404" cy="2178404"/>
          </a:xfrm>
        </p:grpSpPr>
        <p:sp>
          <p:nvSpPr>
            <p:cNvPr id="15" name="椭圆 14"/>
            <p:cNvSpPr/>
            <p:nvPr/>
          </p:nvSpPr>
          <p:spPr>
            <a:xfrm>
              <a:off x="8570932" y="2339798"/>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18">
              <a:extLst>
                <a:ext uri="{FF2B5EF4-FFF2-40B4-BE49-F238E27FC236}">
                  <a16:creationId xmlns:a16="http://schemas.microsoft.com/office/drawing/2014/main" id="{6BC198A1-8CD5-46E9-8C06-2A441968871A}"/>
                </a:ext>
              </a:extLst>
            </p:cNvPr>
            <p:cNvSpPr txBox="1"/>
            <p:nvPr/>
          </p:nvSpPr>
          <p:spPr>
            <a:xfrm>
              <a:off x="8825563" y="2890391"/>
              <a:ext cx="1669143" cy="1077218"/>
            </a:xfrm>
            <a:prstGeom prst="rect">
              <a:avLst/>
            </a:prstGeom>
            <a:noFill/>
          </p:spPr>
          <p:txBody>
            <a:bodyPr wrap="square" rtlCol="0">
              <a:spAutoFit/>
            </a:bodyPr>
            <a:lstStyle/>
            <a:p>
              <a:pPr algn="ctr"/>
              <a:r>
                <a:rPr lang="en-US" altLang="en-US" sz="2800" spc="300">
                  <a:solidFill>
                    <a:schemeClr val="bg1"/>
                  </a:solidFill>
                  <a:latin typeface="+mj-lt"/>
                </a:rPr>
                <a:t>6+</a:t>
              </a:r>
            </a:p>
            <a:p>
              <a:pPr algn="ctr"/>
              <a:r>
                <a:rPr lang="en-US" altLang="zh-CN" spc="300">
                  <a:solidFill>
                    <a:schemeClr val="bg1"/>
                  </a:solidFill>
                  <a:latin typeface="+mj-lt"/>
                </a:rPr>
                <a:t>years of data</a:t>
              </a:r>
            </a:p>
          </p:txBody>
        </p:sp>
      </p:grpSp>
      <p:sp>
        <p:nvSpPr>
          <p:cNvPr id="36" name="文本框 12">
            <a:extLst>
              <a:ext uri="{FF2B5EF4-FFF2-40B4-BE49-F238E27FC236}">
                <a16:creationId xmlns:a16="http://schemas.microsoft.com/office/drawing/2014/main" id="{778BAF83-BD06-49FB-B1E2-5D8292B86BAC}"/>
              </a:ext>
            </a:extLst>
          </p:cNvPr>
          <p:cNvSpPr txBox="1"/>
          <p:nvPr/>
        </p:nvSpPr>
        <p:spPr>
          <a:xfrm>
            <a:off x="268819" y="270316"/>
            <a:ext cx="11305431" cy="523220"/>
          </a:xfrm>
          <a:prstGeom prst="rect">
            <a:avLst/>
          </a:prstGeom>
          <a:noFill/>
        </p:spPr>
        <p:txBody>
          <a:bodyPr wrap="square" rtlCol="0">
            <a:spAutoFit/>
          </a:bodyPr>
          <a:lstStyle/>
          <a:p>
            <a:r>
              <a:rPr lang="en-US" altLang="zh-CN" sz="2800">
                <a:latin typeface="Roboto" pitchFamily="2" charset="0"/>
                <a:ea typeface="Roboto" pitchFamily="2" charset="0"/>
              </a:rPr>
              <a:t>We are working with large scale data that contains 100M+ observations</a:t>
            </a:r>
          </a:p>
        </p:txBody>
      </p:sp>
    </p:spTree>
    <p:extLst>
      <p:ext uri="{BB962C8B-B14F-4D97-AF65-F5344CB8AC3E}">
        <p14:creationId xmlns:p14="http://schemas.microsoft.com/office/powerpoint/2010/main" val="1998173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7</a:t>
            </a:fld>
            <a:endParaRPr lang="zh-CN" altLang="en-US" sz="1800">
              <a:solidFill>
                <a:schemeClr val="bg1"/>
              </a:solidFill>
              <a:latin typeface="Roboto" pitchFamily="2" charset="0"/>
            </a:endParaRPr>
          </a:p>
        </p:txBody>
      </p:sp>
      <p:pic>
        <p:nvPicPr>
          <p:cNvPr id="7" name="Picture 6" descr="A close up of text on a black background&#10;&#10;Description generated with high confidence">
            <a:extLst>
              <a:ext uri="{FF2B5EF4-FFF2-40B4-BE49-F238E27FC236}">
                <a16:creationId xmlns:a16="http://schemas.microsoft.com/office/drawing/2014/main" id="{4B649BE8-CCA5-4D3D-B303-4BC5DD8CBB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8747" y="2256874"/>
            <a:ext cx="4908043" cy="3505745"/>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675B62D7-7319-4566-8474-315B3129E9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210" y="2250614"/>
            <a:ext cx="4903013" cy="3502152"/>
          </a:xfrm>
          <a:prstGeom prst="rect">
            <a:avLst/>
          </a:prstGeom>
          <a:solidFill>
            <a:srgbClr val="9D2E2E"/>
          </a:solidFill>
        </p:spPr>
      </p:pic>
      <p:grpSp>
        <p:nvGrpSpPr>
          <p:cNvPr id="33" name="Group 32">
            <a:extLst>
              <a:ext uri="{FF2B5EF4-FFF2-40B4-BE49-F238E27FC236}">
                <a16:creationId xmlns:a16="http://schemas.microsoft.com/office/drawing/2014/main" id="{E6A29328-22EE-44CC-8819-77147606FF7D}"/>
              </a:ext>
            </a:extLst>
          </p:cNvPr>
          <p:cNvGrpSpPr/>
          <p:nvPr/>
        </p:nvGrpSpPr>
        <p:grpSpPr>
          <a:xfrm>
            <a:off x="1135221" y="1468597"/>
            <a:ext cx="4715409" cy="584775"/>
            <a:chOff x="1259972" y="1468597"/>
            <a:chExt cx="4715409" cy="584775"/>
          </a:xfrm>
        </p:grpSpPr>
        <p:sp>
          <p:nvSpPr>
            <p:cNvPr id="26" name="文本框 16">
              <a:extLst>
                <a:ext uri="{FF2B5EF4-FFF2-40B4-BE49-F238E27FC236}">
                  <a16:creationId xmlns:a16="http://schemas.microsoft.com/office/drawing/2014/main" id="{C5302C88-3B36-4350-90C9-0B911014FA23}"/>
                </a:ext>
              </a:extLst>
            </p:cNvPr>
            <p:cNvSpPr txBox="1"/>
            <p:nvPr/>
          </p:nvSpPr>
          <p:spPr>
            <a:xfrm>
              <a:off x="1350643" y="1468597"/>
              <a:ext cx="4624738" cy="584775"/>
            </a:xfrm>
            <a:prstGeom prst="rect">
              <a:avLst/>
            </a:prstGeom>
            <a:noFill/>
          </p:spPr>
          <p:txBody>
            <a:bodyPr wrap="square" rtlCol="0">
              <a:spAutoFit/>
            </a:bodyPr>
            <a:lstStyle/>
            <a:p>
              <a:r>
                <a:rPr lang="en-US" altLang="zh-CN" sz="1600" b="1"/>
                <a:t>Individual movie ratings tend to skew high since people choose the movies they watch</a:t>
              </a:r>
            </a:p>
          </p:txBody>
        </p:sp>
        <p:cxnSp>
          <p:nvCxnSpPr>
            <p:cNvPr id="27" name="直接连接符 18">
              <a:extLst>
                <a:ext uri="{FF2B5EF4-FFF2-40B4-BE49-F238E27FC236}">
                  <a16:creationId xmlns:a16="http://schemas.microsoft.com/office/drawing/2014/main" id="{DE84401B-D91D-4D55-856E-C1DAA78F2518}"/>
                </a:ext>
              </a:extLst>
            </p:cNvPr>
            <p:cNvCxnSpPr>
              <a:cxnSpLocks/>
            </p:cNvCxnSpPr>
            <p:nvPr/>
          </p:nvCxnSpPr>
          <p:spPr>
            <a:xfrm>
              <a:off x="1259972" y="1527737"/>
              <a:ext cx="0" cy="46649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3189C55-99DF-4A4F-8B79-4064D6C336E3}"/>
              </a:ext>
            </a:extLst>
          </p:cNvPr>
          <p:cNvGrpSpPr/>
          <p:nvPr/>
        </p:nvGrpSpPr>
        <p:grpSpPr>
          <a:xfrm>
            <a:off x="6753838" y="1444290"/>
            <a:ext cx="4844108" cy="633388"/>
            <a:chOff x="6832827" y="1444290"/>
            <a:chExt cx="4844108" cy="633388"/>
          </a:xfrm>
        </p:grpSpPr>
        <p:sp>
          <p:nvSpPr>
            <p:cNvPr id="19" name="Rectangle 18">
              <a:extLst>
                <a:ext uri="{FF2B5EF4-FFF2-40B4-BE49-F238E27FC236}">
                  <a16:creationId xmlns:a16="http://schemas.microsoft.com/office/drawing/2014/main" id="{0BA33C1B-2575-4922-A63E-0646BC6577A0}"/>
                </a:ext>
              </a:extLst>
            </p:cNvPr>
            <p:cNvSpPr/>
            <p:nvPr/>
          </p:nvSpPr>
          <p:spPr>
            <a:xfrm>
              <a:off x="6940403" y="1444290"/>
              <a:ext cx="4736532" cy="633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a:solidFill>
                    <a:schemeClr val="tx1"/>
                  </a:solidFill>
                </a:rPr>
                <a:t>The distribution of average user rating suggests some user bias may exist</a:t>
              </a:r>
            </a:p>
          </p:txBody>
        </p:sp>
        <p:cxnSp>
          <p:nvCxnSpPr>
            <p:cNvPr id="28" name="直接连接符 18">
              <a:extLst>
                <a:ext uri="{FF2B5EF4-FFF2-40B4-BE49-F238E27FC236}">
                  <a16:creationId xmlns:a16="http://schemas.microsoft.com/office/drawing/2014/main" id="{878F9C66-0385-4D1B-8837-FDDC82793AA4}"/>
                </a:ext>
              </a:extLst>
            </p:cNvPr>
            <p:cNvCxnSpPr>
              <a:cxnSpLocks/>
            </p:cNvCxnSpPr>
            <p:nvPr/>
          </p:nvCxnSpPr>
          <p:spPr>
            <a:xfrm>
              <a:off x="6832827" y="1527737"/>
              <a:ext cx="0" cy="46649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31" name="文本框 12">
            <a:extLst>
              <a:ext uri="{FF2B5EF4-FFF2-40B4-BE49-F238E27FC236}">
                <a16:creationId xmlns:a16="http://schemas.microsoft.com/office/drawing/2014/main" id="{D13C2745-F305-4469-8EE3-EF01977AEB63}"/>
              </a:ext>
            </a:extLst>
          </p:cNvPr>
          <p:cNvSpPr txBox="1"/>
          <p:nvPr/>
        </p:nvSpPr>
        <p:spPr>
          <a:xfrm>
            <a:off x="268818" y="270885"/>
            <a:ext cx="11163623" cy="954107"/>
          </a:xfrm>
          <a:prstGeom prst="rect">
            <a:avLst/>
          </a:prstGeom>
          <a:noFill/>
        </p:spPr>
        <p:txBody>
          <a:bodyPr wrap="square" rtlCol="0">
            <a:spAutoFit/>
          </a:bodyPr>
          <a:lstStyle/>
          <a:p>
            <a:r>
              <a:rPr lang="en-US" altLang="zh-CN" sz="2800">
                <a:latin typeface="Roboto" pitchFamily="2" charset="0"/>
                <a:ea typeface="Roboto" pitchFamily="2" charset="0"/>
              </a:rPr>
              <a:t>Looking closer at user ratings of movies, we see a tendency to rate high and potential user bias</a:t>
            </a:r>
          </a:p>
        </p:txBody>
      </p:sp>
    </p:spTree>
    <p:extLst>
      <p:ext uri="{BB962C8B-B14F-4D97-AF65-F5344CB8AC3E}">
        <p14:creationId xmlns:p14="http://schemas.microsoft.com/office/powerpoint/2010/main" val="44252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C2356D9-94E8-4D14-B943-0C443CB0EC5A}"/>
              </a:ext>
            </a:extLst>
          </p:cNvPr>
          <p:cNvSpPr/>
          <p:nvPr/>
        </p:nvSpPr>
        <p:spPr>
          <a:xfrm>
            <a:off x="-1" y="-36700"/>
            <a:ext cx="4865391" cy="6858000"/>
          </a:xfrm>
          <a:prstGeom prst="rect">
            <a:avLst/>
          </a:prstGeom>
          <a:solidFill>
            <a:srgbClr val="3B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317C537-6DC8-4068-9CB2-51D167870CF2}"/>
              </a:ext>
            </a:extLst>
          </p:cNvPr>
          <p:cNvSpPr txBox="1"/>
          <p:nvPr/>
        </p:nvSpPr>
        <p:spPr>
          <a:xfrm>
            <a:off x="371808" y="393498"/>
            <a:ext cx="4493582" cy="861774"/>
          </a:xfrm>
          <a:prstGeom prst="rect">
            <a:avLst/>
          </a:prstGeom>
          <a:noFill/>
        </p:spPr>
        <p:txBody>
          <a:bodyPr wrap="square" lIns="72000" tIns="0" rIns="36000" bIns="0" rtlCol="0">
            <a:spAutoFit/>
          </a:bodyPr>
          <a:lstStyle/>
          <a:p>
            <a:r>
              <a:rPr lang="en-US" altLang="zh-CN" sz="2800">
                <a:solidFill>
                  <a:schemeClr val="bg1"/>
                </a:solidFill>
                <a:latin typeface="Roboto" pitchFamily="2" charset="0"/>
                <a:ea typeface="Roboto" pitchFamily="2" charset="0"/>
              </a:rPr>
              <a:t>Data includes extensive movie ratings</a:t>
            </a:r>
          </a:p>
        </p:txBody>
      </p:sp>
      <p:sp>
        <p:nvSpPr>
          <p:cNvPr id="21" name="文本框 17">
            <a:extLst>
              <a:ext uri="{FF2B5EF4-FFF2-40B4-BE49-F238E27FC236}">
                <a16:creationId xmlns:a16="http://schemas.microsoft.com/office/drawing/2014/main" id="{4F28DF28-E9A3-4769-A2E8-85500798EF97}"/>
              </a:ext>
            </a:extLst>
          </p:cNvPr>
          <p:cNvSpPr txBox="1"/>
          <p:nvPr/>
        </p:nvSpPr>
        <p:spPr>
          <a:xfrm>
            <a:off x="403444" y="1554833"/>
            <a:ext cx="1832946" cy="707886"/>
          </a:xfrm>
          <a:prstGeom prst="rect">
            <a:avLst/>
          </a:prstGeom>
          <a:noFill/>
        </p:spPr>
        <p:txBody>
          <a:bodyPr wrap="square" rtlCol="0">
            <a:spAutoFit/>
          </a:bodyPr>
          <a:lstStyle/>
          <a:p>
            <a:pPr algn="ctr"/>
            <a:r>
              <a:rPr lang="en-US" altLang="zh-CN" sz="4000" spc="300">
                <a:solidFill>
                  <a:schemeClr val="bg1"/>
                </a:solidFill>
                <a:latin typeface="+mj-lt"/>
              </a:rPr>
              <a:t>209</a:t>
            </a:r>
            <a:endParaRPr lang="en-US" altLang="zh-CN" sz="2800" spc="300">
              <a:solidFill>
                <a:schemeClr val="bg1"/>
              </a:solidFill>
              <a:latin typeface="+mj-lt"/>
            </a:endParaRPr>
          </a:p>
        </p:txBody>
      </p:sp>
      <p:pic>
        <p:nvPicPr>
          <p:cNvPr id="3" name="Picture 2" descr="A screenshot of a cell phone&#10;&#10;Description generated with high confidence">
            <a:extLst>
              <a:ext uri="{FF2B5EF4-FFF2-40B4-BE49-F238E27FC236}">
                <a16:creationId xmlns:a16="http://schemas.microsoft.com/office/drawing/2014/main" id="{8C8AE11D-0C08-444E-B582-26D7DB122B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620"/>
          <a:stretch/>
        </p:blipFill>
        <p:spPr>
          <a:xfrm>
            <a:off x="5291551" y="1276133"/>
            <a:ext cx="6413983" cy="4232334"/>
          </a:xfrm>
          <a:prstGeom prst="rect">
            <a:avLst/>
          </a:prstGeom>
        </p:spPr>
      </p:pic>
      <p:sp>
        <p:nvSpPr>
          <p:cNvPr id="22" name="文本框 17">
            <a:extLst>
              <a:ext uri="{FF2B5EF4-FFF2-40B4-BE49-F238E27FC236}">
                <a16:creationId xmlns:a16="http://schemas.microsoft.com/office/drawing/2014/main" id="{D26C6C41-CEF0-4C58-8F92-E99B69E81AC5}"/>
              </a:ext>
            </a:extLst>
          </p:cNvPr>
          <p:cNvSpPr txBox="1"/>
          <p:nvPr/>
        </p:nvSpPr>
        <p:spPr>
          <a:xfrm>
            <a:off x="2097988" y="1661359"/>
            <a:ext cx="2282408" cy="584775"/>
          </a:xfrm>
          <a:prstGeom prst="rect">
            <a:avLst/>
          </a:prstGeom>
          <a:noFill/>
        </p:spPr>
        <p:txBody>
          <a:bodyPr wrap="square" rtlCol="0">
            <a:spAutoFit/>
          </a:bodyPr>
          <a:lstStyle/>
          <a:p>
            <a:r>
              <a:rPr lang="en-US" altLang="zh-CN" sz="1600">
                <a:solidFill>
                  <a:schemeClr val="bg1"/>
                </a:solidFill>
              </a:rPr>
              <a:t>average number of movies rated per user</a:t>
            </a:r>
          </a:p>
        </p:txBody>
      </p:sp>
      <p:sp>
        <p:nvSpPr>
          <p:cNvPr id="23" name="文本框 17">
            <a:extLst>
              <a:ext uri="{FF2B5EF4-FFF2-40B4-BE49-F238E27FC236}">
                <a16:creationId xmlns:a16="http://schemas.microsoft.com/office/drawing/2014/main" id="{57E83E61-1EBB-4B6B-9437-24FEA75A6DD9}"/>
              </a:ext>
            </a:extLst>
          </p:cNvPr>
          <p:cNvSpPr txBox="1"/>
          <p:nvPr/>
        </p:nvSpPr>
        <p:spPr>
          <a:xfrm>
            <a:off x="403444" y="2737755"/>
            <a:ext cx="1832946" cy="707886"/>
          </a:xfrm>
          <a:prstGeom prst="rect">
            <a:avLst/>
          </a:prstGeom>
          <a:noFill/>
        </p:spPr>
        <p:txBody>
          <a:bodyPr wrap="square" rtlCol="0">
            <a:spAutoFit/>
          </a:bodyPr>
          <a:lstStyle/>
          <a:p>
            <a:pPr algn="ctr"/>
            <a:r>
              <a:rPr lang="en-US" altLang="zh-CN" sz="4000" spc="300">
                <a:solidFill>
                  <a:schemeClr val="bg1"/>
                </a:solidFill>
                <a:latin typeface="+mj-lt"/>
              </a:rPr>
              <a:t>96</a:t>
            </a:r>
            <a:endParaRPr lang="en-US" altLang="zh-CN" sz="2800" spc="300">
              <a:solidFill>
                <a:schemeClr val="bg1"/>
              </a:solidFill>
              <a:latin typeface="+mj-lt"/>
            </a:endParaRPr>
          </a:p>
        </p:txBody>
      </p:sp>
      <p:sp>
        <p:nvSpPr>
          <p:cNvPr id="24" name="文本框 17">
            <a:extLst>
              <a:ext uri="{FF2B5EF4-FFF2-40B4-BE49-F238E27FC236}">
                <a16:creationId xmlns:a16="http://schemas.microsoft.com/office/drawing/2014/main" id="{9FA93B46-E741-4518-B004-FC05E5AEB5FD}"/>
              </a:ext>
            </a:extLst>
          </p:cNvPr>
          <p:cNvSpPr txBox="1"/>
          <p:nvPr/>
        </p:nvSpPr>
        <p:spPr>
          <a:xfrm>
            <a:off x="2097988" y="2807525"/>
            <a:ext cx="2282408" cy="584775"/>
          </a:xfrm>
          <a:prstGeom prst="rect">
            <a:avLst/>
          </a:prstGeom>
          <a:noFill/>
        </p:spPr>
        <p:txBody>
          <a:bodyPr wrap="square" rtlCol="0">
            <a:spAutoFit/>
          </a:bodyPr>
          <a:lstStyle/>
          <a:p>
            <a:r>
              <a:rPr lang="en-US" altLang="zh-CN" sz="1600">
                <a:solidFill>
                  <a:schemeClr val="bg1"/>
                </a:solidFill>
              </a:rPr>
              <a:t>median number of movies rated per user</a:t>
            </a:r>
          </a:p>
        </p:txBody>
      </p:sp>
      <p:sp>
        <p:nvSpPr>
          <p:cNvPr id="25" name="文本框 17">
            <a:extLst>
              <a:ext uri="{FF2B5EF4-FFF2-40B4-BE49-F238E27FC236}">
                <a16:creationId xmlns:a16="http://schemas.microsoft.com/office/drawing/2014/main" id="{DEEA2F31-F9FF-4CB0-B916-B419FE75DA9F}"/>
              </a:ext>
            </a:extLst>
          </p:cNvPr>
          <p:cNvSpPr txBox="1"/>
          <p:nvPr/>
        </p:nvSpPr>
        <p:spPr>
          <a:xfrm>
            <a:off x="403444" y="4149225"/>
            <a:ext cx="1832946" cy="646331"/>
          </a:xfrm>
          <a:prstGeom prst="rect">
            <a:avLst/>
          </a:prstGeom>
          <a:noFill/>
        </p:spPr>
        <p:txBody>
          <a:bodyPr wrap="square" rtlCol="0">
            <a:spAutoFit/>
          </a:bodyPr>
          <a:lstStyle/>
          <a:p>
            <a:pPr algn="ctr"/>
            <a:r>
              <a:rPr lang="en-US" altLang="zh-CN" sz="3600" spc="300">
                <a:solidFill>
                  <a:schemeClr val="bg1"/>
                </a:solidFill>
                <a:latin typeface="+mj-lt"/>
              </a:rPr>
              <a:t>5600+</a:t>
            </a:r>
            <a:endParaRPr lang="en-US" altLang="zh-CN" sz="2400" spc="300">
              <a:solidFill>
                <a:schemeClr val="bg1"/>
              </a:solidFill>
              <a:latin typeface="+mj-lt"/>
            </a:endParaRPr>
          </a:p>
        </p:txBody>
      </p:sp>
      <p:sp>
        <p:nvSpPr>
          <p:cNvPr id="26" name="文本框 17">
            <a:extLst>
              <a:ext uri="{FF2B5EF4-FFF2-40B4-BE49-F238E27FC236}">
                <a16:creationId xmlns:a16="http://schemas.microsoft.com/office/drawing/2014/main" id="{7247FF17-EAEF-4D8E-8DF6-4D28880271BA}"/>
              </a:ext>
            </a:extLst>
          </p:cNvPr>
          <p:cNvSpPr txBox="1"/>
          <p:nvPr/>
        </p:nvSpPr>
        <p:spPr>
          <a:xfrm>
            <a:off x="2160858" y="4190411"/>
            <a:ext cx="2282408" cy="584775"/>
          </a:xfrm>
          <a:prstGeom prst="rect">
            <a:avLst/>
          </a:prstGeom>
          <a:noFill/>
        </p:spPr>
        <p:txBody>
          <a:bodyPr wrap="square" rtlCol="0">
            <a:spAutoFit/>
          </a:bodyPr>
          <a:lstStyle/>
          <a:p>
            <a:r>
              <a:rPr lang="en-US" altLang="zh-CN" sz="1600">
                <a:solidFill>
                  <a:schemeClr val="bg1"/>
                </a:solidFill>
              </a:rPr>
              <a:t>average number of ratings per movie</a:t>
            </a:r>
          </a:p>
        </p:txBody>
      </p:sp>
      <p:sp>
        <p:nvSpPr>
          <p:cNvPr id="4" name="Rectangle 3">
            <a:extLst>
              <a:ext uri="{FF2B5EF4-FFF2-40B4-BE49-F238E27FC236}">
                <a16:creationId xmlns:a16="http://schemas.microsoft.com/office/drawing/2014/main" id="{72D52F7F-9247-435D-AA29-92D500566308}"/>
              </a:ext>
            </a:extLst>
          </p:cNvPr>
          <p:cNvSpPr/>
          <p:nvPr/>
        </p:nvSpPr>
        <p:spPr>
          <a:xfrm>
            <a:off x="9730781" y="5581867"/>
            <a:ext cx="1823911" cy="731520"/>
          </a:xfrm>
          <a:prstGeom prst="rect">
            <a:avLst/>
          </a:prstGeom>
          <a:solidFill>
            <a:schemeClr val="accent6">
              <a:lumMod val="20000"/>
              <a:lumOff val="80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square" anchor="ctr" anchorCtr="0">
            <a:noAutofit/>
          </a:bodyPr>
          <a:lstStyle/>
          <a:p>
            <a:r>
              <a:rPr lang="en-US" altLang="zh-CN" sz="1400"/>
              <a:t>…others have gone as high as 17000+</a:t>
            </a:r>
            <a:endParaRPr lang="en-US" sz="1400"/>
          </a:p>
        </p:txBody>
      </p:sp>
      <p:sp>
        <p:nvSpPr>
          <p:cNvPr id="29" name="Rectangle 28">
            <a:extLst>
              <a:ext uri="{FF2B5EF4-FFF2-40B4-BE49-F238E27FC236}">
                <a16:creationId xmlns:a16="http://schemas.microsoft.com/office/drawing/2014/main" id="{4B445CA0-3BAB-4734-AAB2-14A42C9C8837}"/>
              </a:ext>
            </a:extLst>
          </p:cNvPr>
          <p:cNvSpPr/>
          <p:nvPr/>
        </p:nvSpPr>
        <p:spPr>
          <a:xfrm>
            <a:off x="5871919" y="5574723"/>
            <a:ext cx="1976382" cy="738664"/>
          </a:xfrm>
          <a:prstGeom prst="rect">
            <a:avLst/>
          </a:prstGeom>
          <a:solidFill>
            <a:schemeClr val="accent6">
              <a:lumMod val="20000"/>
              <a:lumOff val="80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a:t>While some customers have rated only 1 movie…</a:t>
            </a:r>
          </a:p>
        </p:txBody>
      </p:sp>
      <p:cxnSp>
        <p:nvCxnSpPr>
          <p:cNvPr id="30" name="直接连接符 18">
            <a:extLst>
              <a:ext uri="{FF2B5EF4-FFF2-40B4-BE49-F238E27FC236}">
                <a16:creationId xmlns:a16="http://schemas.microsoft.com/office/drawing/2014/main" id="{C75BED91-FD54-46A8-95F0-F4CA07B5F58D}"/>
              </a:ext>
            </a:extLst>
          </p:cNvPr>
          <p:cNvCxnSpPr>
            <a:cxnSpLocks/>
          </p:cNvCxnSpPr>
          <p:nvPr/>
        </p:nvCxnSpPr>
        <p:spPr>
          <a:xfrm>
            <a:off x="493900" y="3707159"/>
            <a:ext cx="3836867" cy="0"/>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sp>
        <p:nvSpPr>
          <p:cNvPr id="31" name="文本框 17">
            <a:extLst>
              <a:ext uri="{FF2B5EF4-FFF2-40B4-BE49-F238E27FC236}">
                <a16:creationId xmlns:a16="http://schemas.microsoft.com/office/drawing/2014/main" id="{CF2D8353-7960-4E5E-8FE8-5E55BFC1FDE3}"/>
              </a:ext>
            </a:extLst>
          </p:cNvPr>
          <p:cNvSpPr txBox="1"/>
          <p:nvPr/>
        </p:nvSpPr>
        <p:spPr>
          <a:xfrm>
            <a:off x="403444" y="5508467"/>
            <a:ext cx="1832946" cy="646331"/>
          </a:xfrm>
          <a:prstGeom prst="rect">
            <a:avLst/>
          </a:prstGeom>
          <a:noFill/>
        </p:spPr>
        <p:txBody>
          <a:bodyPr wrap="square" rtlCol="0">
            <a:spAutoFit/>
          </a:bodyPr>
          <a:lstStyle/>
          <a:p>
            <a:pPr algn="ctr"/>
            <a:r>
              <a:rPr lang="en-US" altLang="zh-CN" sz="3600" spc="300">
                <a:solidFill>
                  <a:schemeClr val="bg1"/>
                </a:solidFill>
                <a:latin typeface="+mj-lt"/>
              </a:rPr>
              <a:t>561</a:t>
            </a:r>
            <a:endParaRPr lang="en-US" altLang="zh-CN" sz="2400" spc="300">
              <a:solidFill>
                <a:schemeClr val="bg1"/>
              </a:solidFill>
              <a:latin typeface="+mj-lt"/>
            </a:endParaRPr>
          </a:p>
        </p:txBody>
      </p:sp>
      <p:sp>
        <p:nvSpPr>
          <p:cNvPr id="32" name="文本框 17">
            <a:extLst>
              <a:ext uri="{FF2B5EF4-FFF2-40B4-BE49-F238E27FC236}">
                <a16:creationId xmlns:a16="http://schemas.microsoft.com/office/drawing/2014/main" id="{1B646E8D-C101-40DD-965A-A9B914868654}"/>
              </a:ext>
            </a:extLst>
          </p:cNvPr>
          <p:cNvSpPr txBox="1"/>
          <p:nvPr/>
        </p:nvSpPr>
        <p:spPr>
          <a:xfrm>
            <a:off x="2160858" y="5554677"/>
            <a:ext cx="2282408" cy="584775"/>
          </a:xfrm>
          <a:prstGeom prst="rect">
            <a:avLst/>
          </a:prstGeom>
          <a:noFill/>
        </p:spPr>
        <p:txBody>
          <a:bodyPr wrap="square" rtlCol="0">
            <a:spAutoFit/>
          </a:bodyPr>
          <a:lstStyle/>
          <a:p>
            <a:r>
              <a:rPr lang="en-US" altLang="zh-CN" sz="1600">
                <a:solidFill>
                  <a:schemeClr val="bg1"/>
                </a:solidFill>
              </a:rPr>
              <a:t>median number of ratings per movie</a:t>
            </a:r>
          </a:p>
        </p:txBody>
      </p:sp>
      <p:sp>
        <p:nvSpPr>
          <p:cNvPr id="7" name="Rectangle 6">
            <a:extLst>
              <a:ext uri="{FF2B5EF4-FFF2-40B4-BE49-F238E27FC236}">
                <a16:creationId xmlns:a16="http://schemas.microsoft.com/office/drawing/2014/main" id="{5EBBE987-AB4E-4263-B0AD-4AB8291B771A}"/>
              </a:ext>
            </a:extLst>
          </p:cNvPr>
          <p:cNvSpPr/>
          <p:nvPr/>
        </p:nvSpPr>
        <p:spPr>
          <a:xfrm>
            <a:off x="6406026" y="868958"/>
            <a:ext cx="4662687" cy="307777"/>
          </a:xfrm>
          <a:prstGeom prst="rect">
            <a:avLst/>
          </a:prstGeom>
        </p:spPr>
        <p:txBody>
          <a:bodyPr wrap="none">
            <a:spAutoFit/>
          </a:bodyPr>
          <a:lstStyle/>
          <a:p>
            <a:r>
              <a:rPr lang="en-US" altLang="zh-CN" sz="1400"/>
              <a:t>Distribution of number of movies each user has rated</a:t>
            </a:r>
          </a:p>
        </p:txBody>
      </p:sp>
      <p:cxnSp>
        <p:nvCxnSpPr>
          <p:cNvPr id="33" name="Straight Connector 32">
            <a:extLst>
              <a:ext uri="{FF2B5EF4-FFF2-40B4-BE49-F238E27FC236}">
                <a16:creationId xmlns:a16="http://schemas.microsoft.com/office/drawing/2014/main" id="{EA81FF70-7482-4F65-A517-A914DB7C8F64}"/>
              </a:ext>
            </a:extLst>
          </p:cNvPr>
          <p:cNvCxnSpPr>
            <a:stCxn id="4" idx="0"/>
          </p:cNvCxnSpPr>
          <p:nvPr/>
        </p:nvCxnSpPr>
        <p:spPr>
          <a:xfrm flipV="1">
            <a:off x="10642737" y="4817797"/>
            <a:ext cx="662573" cy="764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57C850-D580-4822-8CB1-9C3804542F6F}"/>
              </a:ext>
            </a:extLst>
          </p:cNvPr>
          <p:cNvCxnSpPr>
            <a:cxnSpLocks/>
            <a:stCxn id="29" idx="0"/>
          </p:cNvCxnSpPr>
          <p:nvPr/>
        </p:nvCxnSpPr>
        <p:spPr>
          <a:xfrm flipH="1" flipV="1">
            <a:off x="6451364" y="4768043"/>
            <a:ext cx="408746" cy="8066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755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404A"/>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A5BFEF-1CB2-4807-839E-6C14F98D47FA}"/>
              </a:ext>
            </a:extLst>
          </p:cNvPr>
          <p:cNvSpPr txBox="1"/>
          <p:nvPr/>
        </p:nvSpPr>
        <p:spPr>
          <a:xfrm>
            <a:off x="885269" y="1147552"/>
            <a:ext cx="487198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FFFFFF"/>
                </a:solidFill>
                <a:effectLst/>
                <a:uLnTx/>
                <a:uFillTx/>
                <a:latin typeface="Open Sans"/>
                <a:ea typeface="冬青黑体简体中文 W3"/>
                <a:cs typeface="+mn-cs"/>
              </a:rPr>
              <a:t>Movies with highest number of ratings</a:t>
            </a:r>
          </a:p>
        </p:txBody>
      </p:sp>
      <p:pic>
        <p:nvPicPr>
          <p:cNvPr id="20" name="Picture 19">
            <a:extLst>
              <a:ext uri="{FF2B5EF4-FFF2-40B4-BE49-F238E27FC236}">
                <a16:creationId xmlns:a16="http://schemas.microsoft.com/office/drawing/2014/main" id="{1572D3B2-BDD9-4A85-8CD9-51E3BB1540B2}"/>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351493" y="4315666"/>
            <a:ext cx="1280160" cy="1737360"/>
          </a:xfrm>
          <a:prstGeom prst="rect">
            <a:avLst/>
          </a:prstGeom>
        </p:spPr>
      </p:pic>
      <p:pic>
        <p:nvPicPr>
          <p:cNvPr id="24" name="Picture 23">
            <a:extLst>
              <a:ext uri="{FF2B5EF4-FFF2-40B4-BE49-F238E27FC236}">
                <a16:creationId xmlns:a16="http://schemas.microsoft.com/office/drawing/2014/main" id="{8C82EDAE-44B4-4E48-A67F-26506A58CEC7}"/>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482390" y="4315666"/>
            <a:ext cx="1280160" cy="1737360"/>
          </a:xfrm>
          <a:prstGeom prst="rect">
            <a:avLst/>
          </a:prstGeom>
        </p:spPr>
      </p:pic>
      <p:pic>
        <p:nvPicPr>
          <p:cNvPr id="25" name="Picture 24">
            <a:extLst>
              <a:ext uri="{FF2B5EF4-FFF2-40B4-BE49-F238E27FC236}">
                <a16:creationId xmlns:a16="http://schemas.microsoft.com/office/drawing/2014/main" id="{A264EA4B-68C4-4CC6-8AE4-24B0716E8DE7}"/>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205026" y="2005281"/>
            <a:ext cx="1280160" cy="1737360"/>
          </a:xfrm>
          <a:prstGeom prst="rect">
            <a:avLst/>
          </a:prstGeom>
        </p:spPr>
      </p:pic>
      <p:pic>
        <p:nvPicPr>
          <p:cNvPr id="26" name="Picture 25">
            <a:extLst>
              <a:ext uri="{FF2B5EF4-FFF2-40B4-BE49-F238E27FC236}">
                <a16:creationId xmlns:a16="http://schemas.microsoft.com/office/drawing/2014/main" id="{6ED147F8-BD4E-40E9-8F58-3C80EC0CD4CA}"/>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2605082" y="2005281"/>
            <a:ext cx="1280160" cy="1737360"/>
          </a:xfrm>
          <a:prstGeom prst="rect">
            <a:avLst/>
          </a:prstGeom>
        </p:spPr>
      </p:pic>
      <p:pic>
        <p:nvPicPr>
          <p:cNvPr id="27" name="Picture 26">
            <a:extLst>
              <a:ext uri="{FF2B5EF4-FFF2-40B4-BE49-F238E27FC236}">
                <a16:creationId xmlns:a16="http://schemas.microsoft.com/office/drawing/2014/main" id="{6531F6D9-735E-4FBC-99CD-9585F1516906}"/>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005137" y="2005281"/>
            <a:ext cx="1280160" cy="1737360"/>
          </a:xfrm>
          <a:prstGeom prst="rect">
            <a:avLst/>
          </a:prstGeom>
        </p:spPr>
      </p:pic>
      <p:sp>
        <p:nvSpPr>
          <p:cNvPr id="28" name="TextBox 27">
            <a:extLst>
              <a:ext uri="{FF2B5EF4-FFF2-40B4-BE49-F238E27FC236}">
                <a16:creationId xmlns:a16="http://schemas.microsoft.com/office/drawing/2014/main" id="{0C6A6973-D283-43C5-B043-785F6EC0257D}"/>
              </a:ext>
            </a:extLst>
          </p:cNvPr>
          <p:cNvSpPr txBox="1"/>
          <p:nvPr/>
        </p:nvSpPr>
        <p:spPr>
          <a:xfrm>
            <a:off x="3001501" y="3900168"/>
            <a:ext cx="19500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Pirates of the Caribbean: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Curse of the Black Pearl</a:t>
            </a:r>
          </a:p>
        </p:txBody>
      </p:sp>
      <p:sp>
        <p:nvSpPr>
          <p:cNvPr id="29" name="TextBox 28">
            <a:extLst>
              <a:ext uri="{FF2B5EF4-FFF2-40B4-BE49-F238E27FC236}">
                <a16:creationId xmlns:a16="http://schemas.microsoft.com/office/drawing/2014/main" id="{0C12AE53-8473-4495-8085-CBC05957836B}"/>
              </a:ext>
            </a:extLst>
          </p:cNvPr>
          <p:cNvSpPr txBox="1"/>
          <p:nvPr/>
        </p:nvSpPr>
        <p:spPr>
          <a:xfrm>
            <a:off x="4386258" y="1677800"/>
            <a:ext cx="109892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patriot</a:t>
            </a:r>
          </a:p>
        </p:txBody>
      </p:sp>
      <p:sp>
        <p:nvSpPr>
          <p:cNvPr id="30" name="TextBox 29">
            <a:extLst>
              <a:ext uri="{FF2B5EF4-FFF2-40B4-BE49-F238E27FC236}">
                <a16:creationId xmlns:a16="http://schemas.microsoft.com/office/drawing/2014/main" id="{17A36487-C8DD-4370-B7D8-B2EDA2EDAE00}"/>
              </a:ext>
            </a:extLst>
          </p:cNvPr>
          <p:cNvSpPr txBox="1"/>
          <p:nvPr/>
        </p:nvSpPr>
        <p:spPr>
          <a:xfrm>
            <a:off x="1240085" y="3988185"/>
            <a:ext cx="176477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day after tomorrow</a:t>
            </a:r>
          </a:p>
        </p:txBody>
      </p:sp>
      <p:sp>
        <p:nvSpPr>
          <p:cNvPr id="13" name="TextBox 12">
            <a:extLst>
              <a:ext uri="{FF2B5EF4-FFF2-40B4-BE49-F238E27FC236}">
                <a16:creationId xmlns:a16="http://schemas.microsoft.com/office/drawing/2014/main" id="{1C4A9BD0-AA28-4CB4-AE92-767B09979617}"/>
              </a:ext>
            </a:extLst>
          </p:cNvPr>
          <p:cNvSpPr txBox="1"/>
          <p:nvPr/>
        </p:nvSpPr>
        <p:spPr>
          <a:xfrm>
            <a:off x="2600999" y="1677800"/>
            <a:ext cx="145841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Independence day</a:t>
            </a:r>
          </a:p>
        </p:txBody>
      </p:sp>
      <p:sp>
        <p:nvSpPr>
          <p:cNvPr id="16" name="TextBox 15">
            <a:extLst>
              <a:ext uri="{FF2B5EF4-FFF2-40B4-BE49-F238E27FC236}">
                <a16:creationId xmlns:a16="http://schemas.microsoft.com/office/drawing/2014/main" id="{1F70119C-3C0E-4EAA-908E-126C7184573A}"/>
              </a:ext>
            </a:extLst>
          </p:cNvPr>
          <p:cNvSpPr txBox="1"/>
          <p:nvPr/>
        </p:nvSpPr>
        <p:spPr>
          <a:xfrm>
            <a:off x="985303" y="1677800"/>
            <a:ext cx="168742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Miss Congeniality</a:t>
            </a:r>
          </a:p>
        </p:txBody>
      </p:sp>
      <p:sp>
        <p:nvSpPr>
          <p:cNvPr id="32" name="TextBox 31">
            <a:extLst>
              <a:ext uri="{FF2B5EF4-FFF2-40B4-BE49-F238E27FC236}">
                <a16:creationId xmlns:a16="http://schemas.microsoft.com/office/drawing/2014/main" id="{50546BB9-87D3-4B68-825B-9D7AC0BC5DC0}"/>
              </a:ext>
            </a:extLst>
          </p:cNvPr>
          <p:cNvSpPr txBox="1"/>
          <p:nvPr/>
        </p:nvSpPr>
        <p:spPr>
          <a:xfrm>
            <a:off x="6819076" y="1147552"/>
            <a:ext cx="45583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FFFFFF"/>
                </a:solidFill>
                <a:effectLst/>
                <a:uLnTx/>
                <a:uFillTx/>
                <a:latin typeface="Open Sans"/>
                <a:ea typeface="冬青黑体简体中文 W3"/>
                <a:cs typeface="+mn-cs"/>
              </a:rPr>
              <a:t>Movies with highest average ratings</a:t>
            </a:r>
          </a:p>
        </p:txBody>
      </p:sp>
      <p:sp>
        <p:nvSpPr>
          <p:cNvPr id="14" name="Freeform 106"/>
          <p:cNvSpPr>
            <a:spLocks/>
          </p:cNvSpPr>
          <p:nvPr/>
        </p:nvSpPr>
        <p:spPr bwMode="auto">
          <a:xfrm>
            <a:off x="6170496" y="2797763"/>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15" name="Freeform 107"/>
          <p:cNvSpPr>
            <a:spLocks/>
          </p:cNvSpPr>
          <p:nvPr/>
        </p:nvSpPr>
        <p:spPr bwMode="auto">
          <a:xfrm>
            <a:off x="6170496" y="28023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pic>
        <p:nvPicPr>
          <p:cNvPr id="39" name="Picture 38">
            <a:extLst>
              <a:ext uri="{FF2B5EF4-FFF2-40B4-BE49-F238E27FC236}">
                <a16:creationId xmlns:a16="http://schemas.microsoft.com/office/drawing/2014/main" id="{620F9887-7FC5-46A0-A888-7B3E488D819C}"/>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9266624" y="4315666"/>
            <a:ext cx="1280160" cy="1737360"/>
          </a:xfrm>
          <a:prstGeom prst="rect">
            <a:avLst/>
          </a:prstGeom>
        </p:spPr>
      </p:pic>
      <p:pic>
        <p:nvPicPr>
          <p:cNvPr id="40" name="Picture 39">
            <a:extLst>
              <a:ext uri="{FF2B5EF4-FFF2-40B4-BE49-F238E27FC236}">
                <a16:creationId xmlns:a16="http://schemas.microsoft.com/office/drawing/2014/main" id="{9C9B7426-BF5F-4221-A499-FD34ED0A0D6A}"/>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7407668" y="4315666"/>
            <a:ext cx="1280160" cy="1737360"/>
          </a:xfrm>
          <a:prstGeom prst="rect">
            <a:avLst/>
          </a:prstGeom>
        </p:spPr>
      </p:pic>
      <p:pic>
        <p:nvPicPr>
          <p:cNvPr id="41" name="Picture 40">
            <a:extLst>
              <a:ext uri="{FF2B5EF4-FFF2-40B4-BE49-F238E27FC236}">
                <a16:creationId xmlns:a16="http://schemas.microsoft.com/office/drawing/2014/main" id="{47B2F60A-DF4A-4053-964D-1FA24DB65DE9}"/>
              </a:ext>
            </a:extLst>
          </p:cNvPr>
          <p:cNvPicPr preferRelativeResize="0">
            <a:picLocks/>
          </p:cNvPicPr>
          <p:nvPr/>
        </p:nvPicPr>
        <p:blipFill>
          <a:blip r:embed="rId10">
            <a:extLst>
              <a:ext uri="{28A0092B-C50C-407E-A947-70E740481C1C}">
                <a14:useLocalDpi xmlns:a14="http://schemas.microsoft.com/office/drawing/2010/main" val="0"/>
              </a:ext>
            </a:extLst>
          </a:blip>
          <a:stretch>
            <a:fillRect/>
          </a:stretch>
        </p:blipFill>
        <p:spPr>
          <a:xfrm>
            <a:off x="10152068" y="2005281"/>
            <a:ext cx="1280160" cy="1737360"/>
          </a:xfrm>
          <a:prstGeom prst="rect">
            <a:avLst/>
          </a:prstGeom>
        </p:spPr>
      </p:pic>
      <p:pic>
        <p:nvPicPr>
          <p:cNvPr id="42" name="Picture 41">
            <a:extLst>
              <a:ext uri="{FF2B5EF4-FFF2-40B4-BE49-F238E27FC236}">
                <a16:creationId xmlns:a16="http://schemas.microsoft.com/office/drawing/2014/main" id="{85841636-7F6A-4ABB-B49B-99ED9678D001}"/>
              </a:ext>
            </a:extLst>
          </p:cNvPr>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8458165" y="2005281"/>
            <a:ext cx="1280160" cy="1737360"/>
          </a:xfrm>
          <a:prstGeom prst="rect">
            <a:avLst/>
          </a:prstGeom>
        </p:spPr>
      </p:pic>
      <p:pic>
        <p:nvPicPr>
          <p:cNvPr id="43" name="Picture 42">
            <a:extLst>
              <a:ext uri="{FF2B5EF4-FFF2-40B4-BE49-F238E27FC236}">
                <a16:creationId xmlns:a16="http://schemas.microsoft.com/office/drawing/2014/main" id="{EFBA35BD-2633-4CA2-9472-4FB6A2451AD0}"/>
              </a:ext>
            </a:extLst>
          </p:cNvPr>
          <p:cNvPicPr preferRelativeResize="0">
            <a:picLocks/>
          </p:cNvPicPr>
          <p:nvPr/>
        </p:nvPicPr>
        <p:blipFill>
          <a:blip r:embed="rId12">
            <a:extLst>
              <a:ext uri="{28A0092B-C50C-407E-A947-70E740481C1C}">
                <a14:useLocalDpi xmlns:a14="http://schemas.microsoft.com/office/drawing/2010/main" val="0"/>
              </a:ext>
            </a:extLst>
          </a:blip>
          <a:stretch>
            <a:fillRect/>
          </a:stretch>
        </p:blipFill>
        <p:spPr>
          <a:xfrm>
            <a:off x="6764262" y="2005281"/>
            <a:ext cx="1280160" cy="1737360"/>
          </a:xfrm>
          <a:prstGeom prst="rect">
            <a:avLst/>
          </a:prstGeom>
        </p:spPr>
      </p:pic>
      <p:sp>
        <p:nvSpPr>
          <p:cNvPr id="44" name="TextBox 43">
            <a:extLst>
              <a:ext uri="{FF2B5EF4-FFF2-40B4-BE49-F238E27FC236}">
                <a16:creationId xmlns:a16="http://schemas.microsoft.com/office/drawing/2014/main" id="{1C99DEAD-9464-4628-9077-8C8F930E11AB}"/>
              </a:ext>
            </a:extLst>
          </p:cNvPr>
          <p:cNvSpPr txBox="1"/>
          <p:nvPr/>
        </p:nvSpPr>
        <p:spPr>
          <a:xfrm>
            <a:off x="8929240" y="3988185"/>
            <a:ext cx="2053475"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Battlestar Galactica: Season 1</a:t>
            </a:r>
          </a:p>
        </p:txBody>
      </p:sp>
      <p:sp>
        <p:nvSpPr>
          <p:cNvPr id="45" name="TextBox 44">
            <a:extLst>
              <a:ext uri="{FF2B5EF4-FFF2-40B4-BE49-F238E27FC236}">
                <a16:creationId xmlns:a16="http://schemas.microsoft.com/office/drawing/2014/main" id="{53D350CC-75E8-4662-9038-1C3D8AE47C45}"/>
              </a:ext>
            </a:extLst>
          </p:cNvPr>
          <p:cNvSpPr txBox="1"/>
          <p:nvPr/>
        </p:nvSpPr>
        <p:spPr>
          <a:xfrm>
            <a:off x="10005214" y="1556810"/>
            <a:ext cx="157386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Lord of the Rings: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Two Towers</a:t>
            </a:r>
          </a:p>
        </p:txBody>
      </p:sp>
      <p:sp>
        <p:nvSpPr>
          <p:cNvPr id="46" name="TextBox 45">
            <a:extLst>
              <a:ext uri="{FF2B5EF4-FFF2-40B4-BE49-F238E27FC236}">
                <a16:creationId xmlns:a16="http://schemas.microsoft.com/office/drawing/2014/main" id="{B7344C35-092C-4DEB-B892-2C1722AD693A}"/>
              </a:ext>
            </a:extLst>
          </p:cNvPr>
          <p:cNvSpPr txBox="1"/>
          <p:nvPr/>
        </p:nvSpPr>
        <p:spPr>
          <a:xfrm>
            <a:off x="7493911" y="3988185"/>
            <a:ext cx="110102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Lost: Season 1</a:t>
            </a:r>
          </a:p>
        </p:txBody>
      </p:sp>
      <p:sp>
        <p:nvSpPr>
          <p:cNvPr id="35" name="TextBox 34">
            <a:extLst>
              <a:ext uri="{FF2B5EF4-FFF2-40B4-BE49-F238E27FC236}">
                <a16:creationId xmlns:a16="http://schemas.microsoft.com/office/drawing/2014/main" id="{820E7384-D37E-4FFC-AD68-23C9076070B9}"/>
              </a:ext>
            </a:extLst>
          </p:cNvPr>
          <p:cNvSpPr txBox="1"/>
          <p:nvPr/>
        </p:nvSpPr>
        <p:spPr>
          <a:xfrm>
            <a:off x="8181737" y="1556810"/>
            <a:ext cx="18330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Lord of the Rings: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Fellowship of the Ring</a:t>
            </a:r>
          </a:p>
        </p:txBody>
      </p:sp>
      <p:sp>
        <p:nvSpPr>
          <p:cNvPr id="36" name="TextBox 35">
            <a:extLst>
              <a:ext uri="{FF2B5EF4-FFF2-40B4-BE49-F238E27FC236}">
                <a16:creationId xmlns:a16="http://schemas.microsoft.com/office/drawing/2014/main" id="{CB99B2DE-EAD7-4BAC-BAFD-71FD1D532DA3}"/>
              </a:ext>
            </a:extLst>
          </p:cNvPr>
          <p:cNvSpPr txBox="1"/>
          <p:nvPr/>
        </p:nvSpPr>
        <p:spPr>
          <a:xfrm>
            <a:off x="6617407" y="1556810"/>
            <a:ext cx="1726692"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Lord of the Rings: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Return of the King</a:t>
            </a:r>
          </a:p>
        </p:txBody>
      </p:sp>
      <p:cxnSp>
        <p:nvCxnSpPr>
          <p:cNvPr id="47" name="直接连接符 18">
            <a:extLst>
              <a:ext uri="{FF2B5EF4-FFF2-40B4-BE49-F238E27FC236}">
                <a16:creationId xmlns:a16="http://schemas.microsoft.com/office/drawing/2014/main" id="{FC0C4D75-6F2D-41B9-AD76-56C9FBF026A9}"/>
              </a:ext>
            </a:extLst>
          </p:cNvPr>
          <p:cNvCxnSpPr>
            <a:cxnSpLocks/>
          </p:cNvCxnSpPr>
          <p:nvPr/>
        </p:nvCxnSpPr>
        <p:spPr>
          <a:xfrm>
            <a:off x="6096000" y="807718"/>
            <a:ext cx="0" cy="587825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9503961-CF74-41CE-A5B3-4F13B68C3463}"/>
              </a:ext>
            </a:extLst>
          </p:cNvPr>
          <p:cNvSpPr txBox="1"/>
          <p:nvPr/>
        </p:nvSpPr>
        <p:spPr>
          <a:xfrm>
            <a:off x="364704" y="186991"/>
            <a:ext cx="11292665" cy="430887"/>
          </a:xfrm>
          <a:prstGeom prst="rect">
            <a:avLst/>
          </a:prstGeom>
          <a:noFill/>
        </p:spPr>
        <p:txBody>
          <a:bodyPr wrap="square" lIns="72000" tIns="0" rIns="36000" bIns="0" rtlCol="0">
            <a:spAutoFit/>
          </a:bodyPr>
          <a:lstStyle/>
          <a:p>
            <a:r>
              <a:rPr lang="en-US" altLang="zh-CN" sz="2800">
                <a:solidFill>
                  <a:schemeClr val="bg1"/>
                </a:solidFill>
                <a:latin typeface="Roboto" pitchFamily="2" charset="0"/>
                <a:ea typeface="Roboto" pitchFamily="2" charset="0"/>
              </a:rPr>
              <a:t>Examples of notable movies based on the data</a:t>
            </a:r>
          </a:p>
        </p:txBody>
      </p:sp>
    </p:spTree>
    <p:extLst>
      <p:ext uri="{BB962C8B-B14F-4D97-AF65-F5344CB8AC3E}">
        <p14:creationId xmlns:p14="http://schemas.microsoft.com/office/powerpoint/2010/main" val="1470336061"/>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3995</TotalTime>
  <Words>1749</Words>
  <Application>Microsoft Office PowerPoint</Application>
  <PresentationFormat>Widescreen</PresentationFormat>
  <Paragraphs>337</Paragraphs>
  <Slides>22</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Roboto</vt:lpstr>
      <vt:lpstr>Open Sans</vt:lpstr>
      <vt:lpstr>Arial</vt:lpstr>
      <vt:lpstr>等线</vt:lpstr>
      <vt:lpstr>Office 主题​​</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贺镕庄</dc:creator>
  <cp:lastModifiedBy>Xu, Sharon</cp:lastModifiedBy>
  <cp:revision>1</cp:revision>
  <dcterms:created xsi:type="dcterms:W3CDTF">2015-12-17T03:48:51Z</dcterms:created>
  <dcterms:modified xsi:type="dcterms:W3CDTF">2019-02-26T18:59:10Z</dcterms:modified>
</cp:coreProperties>
</file>